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722" r:id="rId1"/>
  </p:sldMasterIdLst>
  <p:notesMasterIdLst>
    <p:notesMasterId r:id="rId31"/>
  </p:notesMasterIdLst>
  <p:sldIdLst>
    <p:sldId id="256" r:id="rId2"/>
    <p:sldId id="267" r:id="rId3"/>
    <p:sldId id="269" r:id="rId4"/>
    <p:sldId id="268" r:id="rId5"/>
    <p:sldId id="270" r:id="rId6"/>
    <p:sldId id="271" r:id="rId7"/>
    <p:sldId id="272" r:id="rId8"/>
    <p:sldId id="273" r:id="rId9"/>
    <p:sldId id="274" r:id="rId10"/>
    <p:sldId id="276" r:id="rId11"/>
    <p:sldId id="277" r:id="rId12"/>
    <p:sldId id="278" r:id="rId13"/>
    <p:sldId id="279" r:id="rId14"/>
    <p:sldId id="280" r:id="rId15"/>
    <p:sldId id="281" r:id="rId16"/>
    <p:sldId id="282" r:id="rId17"/>
    <p:sldId id="263" r:id="rId18"/>
    <p:sldId id="264" r:id="rId19"/>
    <p:sldId id="265" r:id="rId20"/>
    <p:sldId id="283" r:id="rId21"/>
    <p:sldId id="284" r:id="rId22"/>
    <p:sldId id="290" r:id="rId23"/>
    <p:sldId id="285" r:id="rId24"/>
    <p:sldId id="289" r:id="rId25"/>
    <p:sldId id="291" r:id="rId26"/>
    <p:sldId id="292" r:id="rId27"/>
    <p:sldId id="286" r:id="rId28"/>
    <p:sldId id="287" r:id="rId29"/>
    <p:sldId id="293" r:id="rId30"/>
  </p:sldIdLst>
  <p:sldSz cx="13004800" cy="97536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n" i="off">
        <a:fontRef idx="minor">
          <a:srgbClr val="7B867F">
            <a:alpha val="92000"/>
          </a:srgbClr>
        </a:fontRef>
        <a:srgbClr val="7B867F">
          <a:alpha val="92000"/>
        </a:srgbClr>
      </a:tcTxStyle>
      <a:tcStyle>
        <a:tcBdr>
          <a:left>
            <a:ln w="12700" cap="flat">
              <a:solidFill>
                <a:srgbClr val="79A0AF">
                  <a:alpha val="5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79A0AF">
                  <a:alpha val="50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79A0AF">
                  <a:alpha val="5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79A0AF">
                  <a:alpha val="5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79A0AF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79A0AF">
                  <a:alpha val="50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BFC0B3">
              <a:alpha val="30000"/>
            </a:srgbClr>
          </a:solidFill>
        </a:fill>
      </a:tcStyle>
    </a:band2H>
    <a:firstCol>
      <a:tcTxStyle b="on" i="off">
        <a:fontRef idx="minor">
          <a:srgbClr val="F5F5EA"/>
        </a:fontRef>
        <a:srgbClr val="F5F5EA"/>
      </a:tcTxStyle>
      <a:tcStyle>
        <a:tcBdr>
          <a:left>
            <a:ln w="12700" cap="flat">
              <a:solidFill>
                <a:srgbClr val="79A0AF">
                  <a:alpha val="5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79A0AF">
                  <a:alpha val="50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79A0AF">
                  <a:alpha val="5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79A0AF">
                  <a:alpha val="5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79A0AF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79A0AF">
                  <a:alpha val="50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7B867F">
            <a:alpha val="92000"/>
          </a:srgbClr>
        </a:fontRef>
        <a:srgbClr val="7B867F">
          <a:alpha val="92000"/>
        </a:srgbClr>
      </a:tcTxStyle>
      <a:tcStyle>
        <a:tcBdr>
          <a:left>
            <a:ln w="12700" cap="flat">
              <a:solidFill>
                <a:srgbClr val="79A0AF">
                  <a:alpha val="5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79A0AF">
                  <a:alpha val="5000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79A0AF">
                  <a:alpha val="5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79A0AF">
                  <a:alpha val="5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79A0AF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79A0AF">
                  <a:alpha val="50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5F5EA"/>
        </a:fontRef>
        <a:srgbClr val="F5F5EA"/>
      </a:tcTxStyle>
      <a:tcStyle>
        <a:tcBdr>
          <a:left>
            <a:ln w="12700" cap="flat">
              <a:solidFill>
                <a:srgbClr val="79A0AF">
                  <a:alpha val="5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79A0AF">
                  <a:alpha val="50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79A0AF">
                  <a:alpha val="5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79A0AF">
                  <a:alpha val="5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79A0AF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79A0AF">
                  <a:alpha val="50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n" i="off">
        <a:fontRef idx="minor">
          <a:srgbClr val="7B867F">
            <a:alpha val="92000"/>
          </a:srgbClr>
        </a:fontRef>
        <a:srgbClr val="7B867F">
          <a:alpha val="92000"/>
        </a:srgbClr>
      </a:tcTxStyle>
      <a:tcStyle>
        <a:tcBdr>
          <a:left>
            <a:ln w="12700" cap="flat">
              <a:solidFill>
                <a:srgbClr val="686763">
                  <a:alpha val="7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686763">
                  <a:alpha val="70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686763">
                  <a:alpha val="7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686763">
                  <a:alpha val="7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686763">
                  <a:alpha val="7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686763">
                  <a:alpha val="70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BFC0B3">
              <a:alpha val="30000"/>
            </a:srgbClr>
          </a:solidFill>
        </a:fill>
      </a:tcStyle>
    </a:band2H>
    <a:firstCol>
      <a:tcTxStyle b="on" i="off">
        <a:fontRef idx="minor">
          <a:srgbClr val="F5F5EA"/>
        </a:fontRef>
        <a:srgbClr val="F5F5EA"/>
      </a:tcTxStyle>
      <a:tcStyle>
        <a:tcBdr>
          <a:left>
            <a:ln w="12700" cap="flat">
              <a:solidFill>
                <a:srgbClr val="686763">
                  <a:alpha val="7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686763">
                  <a:alpha val="70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686763">
                  <a:alpha val="7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686763">
                  <a:alpha val="7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686763">
                  <a:alpha val="7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686763">
                  <a:alpha val="70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F5F5EA"/>
        </a:fontRef>
        <a:srgbClr val="F5F5EA"/>
      </a:tcTxStyle>
      <a:tcStyle>
        <a:tcBdr>
          <a:left>
            <a:ln w="12700" cap="flat">
              <a:solidFill>
                <a:srgbClr val="686763">
                  <a:alpha val="7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686763">
                  <a:alpha val="70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686763">
                  <a:alpha val="7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686763">
                  <a:alpha val="7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686763">
                  <a:alpha val="7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686763">
                  <a:alpha val="70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5F5EA"/>
        </a:fontRef>
        <a:srgbClr val="F5F5EA"/>
      </a:tcTxStyle>
      <a:tcStyle>
        <a:tcBdr>
          <a:left>
            <a:ln w="12700" cap="flat">
              <a:solidFill>
                <a:srgbClr val="686763">
                  <a:alpha val="7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686763">
                  <a:alpha val="70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686763">
                  <a:alpha val="7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686763">
                  <a:alpha val="7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686763">
                  <a:alpha val="7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686763">
                  <a:alpha val="70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EEE7283C-3CF3-47DC-8721-378D4A62B228}" styleName="">
    <a:tblBg/>
    <a:wholeTbl>
      <a:tcTxStyle b="off" i="off">
        <a:fontRef idx="minor">
          <a:srgbClr val="546056"/>
        </a:fontRef>
        <a:srgbClr val="546056"/>
      </a:tcTxStyle>
      <a:tcStyle>
        <a:tcBdr>
          <a:left>
            <a:ln w="12700" cap="flat">
              <a:solidFill>
                <a:srgbClr val="B59660"/>
              </a:solidFill>
              <a:prstDash val="solid"/>
              <a:miter lim="400000"/>
            </a:ln>
          </a:left>
          <a:right>
            <a:ln w="12700" cap="flat">
              <a:solidFill>
                <a:srgbClr val="B59660"/>
              </a:solidFill>
              <a:prstDash val="solid"/>
              <a:miter lim="400000"/>
            </a:ln>
          </a:right>
          <a:top>
            <a:ln w="12700" cap="flat">
              <a:solidFill>
                <a:srgbClr val="B59660"/>
              </a:solidFill>
              <a:prstDash val="solid"/>
              <a:miter lim="400000"/>
            </a:ln>
          </a:top>
          <a:bottom>
            <a:ln w="12700" cap="flat">
              <a:solidFill>
                <a:srgbClr val="B59660"/>
              </a:solidFill>
              <a:prstDash val="solid"/>
              <a:miter lim="400000"/>
            </a:ln>
          </a:bottom>
          <a:insideH>
            <a:ln w="12700" cap="flat">
              <a:solidFill>
                <a:srgbClr val="B59660"/>
              </a:solidFill>
              <a:prstDash val="solid"/>
              <a:miter lim="400000"/>
            </a:ln>
          </a:insideH>
          <a:insideV>
            <a:ln w="12700" cap="flat">
              <a:solidFill>
                <a:srgbClr val="B5966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BFC0B3">
              <a:alpha val="30000"/>
            </a:srgbClr>
          </a:solidFill>
        </a:fill>
      </a:tcStyle>
    </a:band2H>
    <a:firstCol>
      <a:tcTxStyle b="on" i="off">
        <a:fontRef idx="minor">
          <a:srgbClr val="F5F5EA"/>
        </a:fontRef>
        <a:srgbClr val="F5F5EA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546056"/>
        </a:fontRef>
        <a:srgbClr val="546056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B5966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5F5EA"/>
        </a:fontRef>
        <a:srgbClr val="F5F5EA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  <a:tblStyle styleId="{CF821DB8-F4EB-4A41-A1BA-3FCAFE7338EE}" styleName="">
    <a:tblBg/>
    <a:wholeTbl>
      <a:tcTxStyle b="on" i="off">
        <a:fontRef idx="minor">
          <a:srgbClr val="7B867F">
            <a:alpha val="92000"/>
          </a:srgbClr>
        </a:fontRef>
        <a:srgbClr val="7B867F">
          <a:alpha val="92000"/>
        </a:srgb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070707">
                  <a:alpha val="5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070707">
                  <a:alpha val="5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070707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BFC0B3">
              <a:alpha val="30000"/>
            </a:srgbClr>
          </a:solidFill>
        </a:fill>
      </a:tcStyle>
    </a:band2H>
    <a:firstCol>
      <a:tcTxStyle b="on" i="off">
        <a:fontRef idx="minor">
          <a:srgbClr val="F5F5EA"/>
        </a:fontRef>
        <a:srgbClr val="F5F5EA"/>
      </a:tcTxStyle>
      <a:tcStyle>
        <a:tcBdr>
          <a:left>
            <a:ln w="12700" cap="flat">
              <a:solidFill>
                <a:srgbClr val="070707">
                  <a:alpha val="50000"/>
                </a:srgbClr>
              </a:solidFill>
              <a:prstDash val="solid"/>
              <a:miter lim="400000"/>
            </a:ln>
          </a:left>
          <a:right>
            <a:ln w="25400" cap="flat">
              <a:solidFill>
                <a:srgbClr val="070707">
                  <a:alpha val="50000"/>
                </a:srgbClr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solidFill>
                <a:srgbClr val="070707">
                  <a:alpha val="50000"/>
                </a:srgbClr>
              </a:solidFill>
              <a:prstDash val="solid"/>
              <a:miter lim="400000"/>
            </a:ln>
          </a:insideV>
        </a:tcBdr>
        <a:fill>
          <a:solidFill>
            <a:srgbClr val="8F8E8A">
              <a:alpha val="80000"/>
            </a:srgbClr>
          </a:solidFill>
        </a:fill>
      </a:tcStyle>
    </a:firstCol>
    <a:lastRow>
      <a:tcTxStyle b="on" i="off">
        <a:fontRef idx="minor">
          <a:srgbClr val="F5F5EA"/>
        </a:fontRef>
        <a:srgbClr val="F5F5EA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70707">
                  <a:alpha val="5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070707">
                  <a:alpha val="5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070707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2">
              <a:alpha val="90000"/>
            </a:schemeClr>
          </a:solidFill>
        </a:fill>
      </a:tcStyle>
    </a:lastRow>
    <a:firstRow>
      <a:tcTxStyle b="on" i="off">
        <a:fontRef idx="minor">
          <a:srgbClr val="F5F5EA"/>
        </a:fontRef>
        <a:srgbClr val="F5F5EA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070707">
                  <a:alpha val="50000"/>
                </a:srgbClr>
              </a:solidFill>
              <a:prstDash val="solid"/>
              <a:miter lim="400000"/>
            </a:ln>
          </a:top>
          <a:bottom>
            <a:ln w="25400" cap="flat">
              <a:solidFill>
                <a:srgbClr val="070707">
                  <a:alpha val="5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070707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2">
              <a:alpha val="90000"/>
            </a:schemeClr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546056"/>
        </a:fontRef>
        <a:srgbClr val="546056"/>
      </a:tcTxStyle>
      <a:tcStyle>
        <a:tcBdr>
          <a:left>
            <a:ln w="12700" cap="flat">
              <a:solidFill>
                <a:srgbClr val="474E49">
                  <a:alpha val="92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474E49">
                  <a:alpha val="92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474E49">
                  <a:alpha val="92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474E49">
                  <a:alpha val="92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474E49">
                  <a:alpha val="92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474E49">
                  <a:alpha val="92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BFC0B3">
              <a:alpha val="30000"/>
            </a:srgbClr>
          </a:solidFill>
        </a:fill>
      </a:tcStyle>
    </a:band2H>
    <a:firstCol>
      <a:tcTxStyle b="on" i="off">
        <a:fontRef idx="minor">
          <a:srgbClr val="546056"/>
        </a:fontRef>
        <a:srgbClr val="546056"/>
      </a:tcTxStyle>
      <a:tcStyle>
        <a:tcBdr>
          <a:left>
            <a:ln w="12700" cap="flat">
              <a:solidFill>
                <a:srgbClr val="474E49">
                  <a:alpha val="92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474E49">
                  <a:alpha val="92000"/>
                </a:srgbClr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C6E72">
              <a:alpha val="11000"/>
            </a:srgbClr>
          </a:solidFill>
        </a:fill>
      </a:tcStyle>
    </a:firstCol>
    <a:lastRow>
      <a:tcTxStyle b="on" i="off">
        <a:fontRef idx="minor">
          <a:srgbClr val="546056"/>
        </a:fontRef>
        <a:srgbClr val="546056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474E49">
                  <a:alpha val="92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474E49">
                  <a:alpha val="92000"/>
                </a:srgbClr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474E49">
                  <a:alpha val="92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474E49">
                  <a:alpha val="92000"/>
                </a:srgbClr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C6E72">
              <a:alpha val="80000"/>
            </a:srgbClr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546056"/>
        </a:fontRef>
        <a:srgbClr val="546056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BFC0B3">
              <a:alpha val="30000"/>
            </a:srgbClr>
          </a:solidFill>
        </a:fill>
      </a:tcStyle>
    </a:band2H>
    <a:firstCol>
      <a:tcTxStyle b="on" i="off">
        <a:fontRef idx="minor">
          <a:srgbClr val="546056"/>
        </a:fontRef>
        <a:srgbClr val="546056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546056"/>
        </a:fontRef>
        <a:srgbClr val="546056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546056"/>
        </a:fontRef>
        <a:srgbClr val="546056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097" autoAdjust="0"/>
  </p:normalViewPr>
  <p:slideViewPr>
    <p:cSldViewPr snapToGrid="0">
      <p:cViewPr varScale="1">
        <p:scale>
          <a:sx n="65" d="100"/>
          <a:sy n="65" d="100"/>
        </p:scale>
        <p:origin x="1688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29" name="Shape 12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67746" y="1850008"/>
            <a:ext cx="9269308" cy="3568658"/>
          </a:xfrm>
        </p:spPr>
        <p:txBody>
          <a:bodyPr anchor="b">
            <a:normAutofit/>
          </a:bodyPr>
          <a:lstStyle>
            <a:lvl1pPr algn="ctr">
              <a:defRPr sz="682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67746" y="5527042"/>
            <a:ext cx="9269308" cy="1950719"/>
          </a:xfrm>
        </p:spPr>
        <p:txBody>
          <a:bodyPr>
            <a:normAutofit/>
          </a:bodyPr>
          <a:lstStyle>
            <a:lvl1pPr marL="0" indent="0" algn="ctr">
              <a:buNone/>
              <a:defRPr sz="3129">
                <a:solidFill>
                  <a:schemeClr val="bg1">
                    <a:lumMod val="50000"/>
                  </a:schemeClr>
                </a:solidFill>
              </a:defRPr>
            </a:lvl1pPr>
            <a:lvl2pPr marL="650230" indent="0" algn="ctr">
              <a:buNone/>
              <a:defRPr sz="2844"/>
            </a:lvl2pPr>
            <a:lvl3pPr marL="1300460" indent="0" algn="ctr">
              <a:buNone/>
              <a:defRPr sz="2560"/>
            </a:lvl3pPr>
            <a:lvl4pPr marL="1950690" indent="0" algn="ctr">
              <a:buNone/>
              <a:defRPr sz="2276"/>
            </a:lvl4pPr>
            <a:lvl5pPr marL="2600919" indent="0" algn="ctr">
              <a:buNone/>
              <a:defRPr sz="2276"/>
            </a:lvl5pPr>
            <a:lvl6pPr marL="3251149" indent="0" algn="ctr">
              <a:buNone/>
              <a:defRPr sz="2276"/>
            </a:lvl6pPr>
            <a:lvl7pPr marL="3901379" indent="0" algn="ctr">
              <a:buNone/>
              <a:defRPr sz="2276"/>
            </a:lvl7pPr>
            <a:lvl8pPr marL="4551609" indent="0" algn="ctr">
              <a:buNone/>
              <a:defRPr sz="2276"/>
            </a:lvl8pPr>
            <a:lvl9pPr marL="5201839" indent="0" algn="ctr">
              <a:buNone/>
              <a:defRPr sz="2276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pacificfertility.ca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14947" y="8367327"/>
            <a:ext cx="815162" cy="519289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926124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4714" y="6100443"/>
            <a:ext cx="11055394" cy="1154290"/>
          </a:xfrm>
        </p:spPr>
        <p:txBody>
          <a:bodyPr anchor="b"/>
          <a:lstStyle>
            <a:lvl1pPr>
              <a:defRPr sz="455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63728" y="993082"/>
            <a:ext cx="10477367" cy="457121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4551"/>
            </a:lvl1pPr>
            <a:lvl2pPr marL="650230" indent="0">
              <a:buNone/>
              <a:defRPr sz="3982"/>
            </a:lvl2pPr>
            <a:lvl3pPr marL="1300460" indent="0">
              <a:buNone/>
              <a:defRPr sz="3413"/>
            </a:lvl3pPr>
            <a:lvl4pPr marL="1950690" indent="0">
              <a:buNone/>
              <a:defRPr sz="2844"/>
            </a:lvl4pPr>
            <a:lvl5pPr marL="2600919" indent="0">
              <a:buNone/>
              <a:defRPr sz="2844"/>
            </a:lvl5pPr>
            <a:lvl6pPr marL="3251149" indent="0">
              <a:buNone/>
              <a:defRPr sz="2844"/>
            </a:lvl6pPr>
            <a:lvl7pPr marL="3901379" indent="0">
              <a:buNone/>
              <a:defRPr sz="2844"/>
            </a:lvl7pPr>
            <a:lvl8pPr marL="4551609" indent="0">
              <a:buNone/>
              <a:defRPr sz="2844"/>
            </a:lvl8pPr>
            <a:lvl9pPr marL="5201839" indent="0">
              <a:buNone/>
              <a:defRPr sz="2844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74694" y="7265746"/>
            <a:ext cx="11055415" cy="970627"/>
          </a:xfrm>
        </p:spPr>
        <p:txBody>
          <a:bodyPr/>
          <a:lstStyle>
            <a:lvl1pPr marL="0" indent="0" algn="ctr">
              <a:buNone/>
              <a:defRPr sz="2276"/>
            </a:lvl1pPr>
            <a:lvl2pPr marL="650230" indent="0">
              <a:buNone/>
              <a:defRPr sz="1991"/>
            </a:lvl2pPr>
            <a:lvl3pPr marL="1300460" indent="0">
              <a:buNone/>
              <a:defRPr sz="1707"/>
            </a:lvl3pPr>
            <a:lvl4pPr marL="1950690" indent="0">
              <a:buNone/>
              <a:defRPr sz="1422"/>
            </a:lvl4pPr>
            <a:lvl5pPr marL="2600919" indent="0">
              <a:buNone/>
              <a:defRPr sz="1422"/>
            </a:lvl5pPr>
            <a:lvl6pPr marL="3251149" indent="0">
              <a:buNone/>
              <a:defRPr sz="1422"/>
            </a:lvl6pPr>
            <a:lvl7pPr marL="3901379" indent="0">
              <a:buNone/>
              <a:defRPr sz="1422"/>
            </a:lvl7pPr>
            <a:lvl8pPr marL="4551609" indent="0">
              <a:buNone/>
              <a:defRPr sz="1422"/>
            </a:lvl8pPr>
            <a:lvl9pPr marL="5201839" indent="0">
              <a:buNone/>
              <a:defRPr sz="1422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pacificfertility.ca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74694" y="8367327"/>
            <a:ext cx="7117746" cy="519289"/>
          </a:xfrm>
          <a:prstGeom prst="rect">
            <a:avLst/>
          </a:prstGeom>
        </p:spPr>
        <p:txBody>
          <a:bodyPr/>
          <a:lstStyle/>
          <a:p>
            <a:r>
              <a:rPr lang="en-US"/>
              <a:t>pacificfertility.ca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214947" y="8367327"/>
            <a:ext cx="815162" cy="519289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24960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4694" y="866987"/>
            <a:ext cx="11055415" cy="4874304"/>
          </a:xfrm>
        </p:spPr>
        <p:txBody>
          <a:bodyPr anchor="ctr"/>
          <a:lstStyle>
            <a:lvl1pPr algn="ctr">
              <a:defRPr sz="455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74694" y="5980190"/>
            <a:ext cx="11055415" cy="2256185"/>
          </a:xfrm>
        </p:spPr>
        <p:txBody>
          <a:bodyPr anchor="ctr"/>
          <a:lstStyle>
            <a:lvl1pPr marL="0" indent="0" algn="ctr">
              <a:buNone/>
              <a:defRPr sz="2276"/>
            </a:lvl1pPr>
            <a:lvl2pPr marL="650230" indent="0">
              <a:buNone/>
              <a:defRPr sz="1991"/>
            </a:lvl2pPr>
            <a:lvl3pPr marL="1300460" indent="0">
              <a:buNone/>
              <a:defRPr sz="1707"/>
            </a:lvl3pPr>
            <a:lvl4pPr marL="1950690" indent="0">
              <a:buNone/>
              <a:defRPr sz="1422"/>
            </a:lvl4pPr>
            <a:lvl5pPr marL="2600919" indent="0">
              <a:buNone/>
              <a:defRPr sz="1422"/>
            </a:lvl5pPr>
            <a:lvl6pPr marL="3251149" indent="0">
              <a:buNone/>
              <a:defRPr sz="1422"/>
            </a:lvl6pPr>
            <a:lvl7pPr marL="3901379" indent="0">
              <a:buNone/>
              <a:defRPr sz="1422"/>
            </a:lvl7pPr>
            <a:lvl8pPr marL="4551609" indent="0">
              <a:buNone/>
              <a:defRPr sz="1422"/>
            </a:lvl8pPr>
            <a:lvl9pPr marL="5201839" indent="0">
              <a:buNone/>
              <a:defRPr sz="1422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pacificfertility.ca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74694" y="8367327"/>
            <a:ext cx="7117746" cy="519289"/>
          </a:xfrm>
          <a:prstGeom prst="rect">
            <a:avLst/>
          </a:prstGeom>
        </p:spPr>
        <p:txBody>
          <a:bodyPr/>
          <a:lstStyle/>
          <a:p>
            <a:r>
              <a:rPr lang="en-US"/>
              <a:t>pacificfertility.ca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214947" y="8367327"/>
            <a:ext cx="815162" cy="519289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689656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2626" y="1241015"/>
            <a:ext cx="9922935" cy="3882546"/>
          </a:xfrm>
        </p:spPr>
        <p:txBody>
          <a:bodyPr anchor="ctr"/>
          <a:lstStyle>
            <a:lvl1pPr>
              <a:defRPr sz="455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835355" y="5134268"/>
            <a:ext cx="9335785" cy="845921"/>
          </a:xfrm>
        </p:spPr>
        <p:txBody>
          <a:bodyPr anchor="t">
            <a:normAutofit/>
          </a:bodyPr>
          <a:lstStyle>
            <a:lvl1pPr marL="0" indent="0">
              <a:buNone/>
              <a:defRPr sz="1991"/>
            </a:lvl1pPr>
            <a:lvl2pPr marL="650230" indent="0">
              <a:buNone/>
              <a:defRPr sz="1991"/>
            </a:lvl2pPr>
            <a:lvl3pPr marL="1300460" indent="0">
              <a:buNone/>
              <a:defRPr sz="1707"/>
            </a:lvl3pPr>
            <a:lvl4pPr marL="1950690" indent="0">
              <a:buNone/>
              <a:defRPr sz="1422"/>
            </a:lvl4pPr>
            <a:lvl5pPr marL="2600919" indent="0">
              <a:buNone/>
              <a:defRPr sz="1422"/>
            </a:lvl5pPr>
            <a:lvl6pPr marL="3251149" indent="0">
              <a:buNone/>
              <a:defRPr sz="1422"/>
            </a:lvl6pPr>
            <a:lvl7pPr marL="3901379" indent="0">
              <a:buNone/>
              <a:defRPr sz="1422"/>
            </a:lvl7pPr>
            <a:lvl8pPr marL="4551609" indent="0">
              <a:buNone/>
              <a:defRPr sz="1422"/>
            </a:lvl8pPr>
            <a:lvl9pPr marL="5201839" indent="0">
              <a:buNone/>
              <a:defRPr sz="1422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74694" y="6219090"/>
            <a:ext cx="11055415" cy="20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276"/>
            </a:lvl1pPr>
            <a:lvl2pPr marL="650230" indent="0">
              <a:buNone/>
              <a:defRPr sz="1991"/>
            </a:lvl2pPr>
            <a:lvl3pPr marL="1300460" indent="0">
              <a:buNone/>
              <a:defRPr sz="1707"/>
            </a:lvl3pPr>
            <a:lvl4pPr marL="1950690" indent="0">
              <a:buNone/>
              <a:defRPr sz="1422"/>
            </a:lvl4pPr>
            <a:lvl5pPr marL="2600919" indent="0">
              <a:buNone/>
              <a:defRPr sz="1422"/>
            </a:lvl5pPr>
            <a:lvl6pPr marL="3251149" indent="0">
              <a:buNone/>
              <a:defRPr sz="1422"/>
            </a:lvl6pPr>
            <a:lvl7pPr marL="3901379" indent="0">
              <a:buNone/>
              <a:defRPr sz="1422"/>
            </a:lvl7pPr>
            <a:lvl8pPr marL="4551609" indent="0">
              <a:buNone/>
              <a:defRPr sz="1422"/>
            </a:lvl8pPr>
            <a:lvl9pPr marL="5201839" indent="0">
              <a:buNone/>
              <a:defRPr sz="1422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pacificfertility.ca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74694" y="8367327"/>
            <a:ext cx="7117746" cy="519289"/>
          </a:xfrm>
          <a:prstGeom prst="rect">
            <a:avLst/>
          </a:prstGeom>
        </p:spPr>
        <p:txBody>
          <a:bodyPr/>
          <a:lstStyle/>
          <a:p>
            <a:r>
              <a:rPr lang="en-US"/>
              <a:t>pacificfertility.ca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214947" y="8367327"/>
            <a:ext cx="815162" cy="519289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 lang="en-CA" smtClean="0"/>
              <a:t>‹#›</a:t>
            </a:fld>
            <a:endParaRPr lang="en-CA"/>
          </a:p>
        </p:txBody>
      </p:sp>
      <p:sp>
        <p:nvSpPr>
          <p:cNvPr id="11" name="TextBox 10"/>
          <p:cNvSpPr txBox="1"/>
          <p:nvPr/>
        </p:nvSpPr>
        <p:spPr>
          <a:xfrm>
            <a:off x="1049068" y="1262733"/>
            <a:ext cx="777796" cy="831681"/>
          </a:xfrm>
          <a:prstGeom prst="rect">
            <a:avLst/>
          </a:prstGeom>
        </p:spPr>
        <p:txBody>
          <a:bodyPr vert="horz" lIns="130048" tIns="65024" rIns="130048" bIns="65024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11378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164630" y="4437355"/>
            <a:ext cx="787401" cy="831681"/>
          </a:xfrm>
          <a:prstGeom prst="rect">
            <a:avLst/>
          </a:prstGeom>
        </p:spPr>
        <p:txBody>
          <a:bodyPr vert="horz" lIns="130048" tIns="65024" rIns="130048" bIns="65024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11378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646748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4694" y="3041738"/>
            <a:ext cx="11055415" cy="3572388"/>
          </a:xfrm>
        </p:spPr>
        <p:txBody>
          <a:bodyPr anchor="b"/>
          <a:lstStyle>
            <a:lvl1pPr algn="ctr">
              <a:defRPr sz="455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74694" y="6630877"/>
            <a:ext cx="11055415" cy="1622249"/>
          </a:xfrm>
        </p:spPr>
        <p:txBody>
          <a:bodyPr anchor="t"/>
          <a:lstStyle>
            <a:lvl1pPr marL="0" indent="0" algn="ctr">
              <a:buNone/>
              <a:defRPr sz="2276"/>
            </a:lvl1pPr>
            <a:lvl2pPr marL="650230" indent="0">
              <a:buNone/>
              <a:defRPr sz="1991"/>
            </a:lvl2pPr>
            <a:lvl3pPr marL="1300460" indent="0">
              <a:buNone/>
              <a:defRPr sz="1707"/>
            </a:lvl3pPr>
            <a:lvl4pPr marL="1950690" indent="0">
              <a:buNone/>
              <a:defRPr sz="1422"/>
            </a:lvl4pPr>
            <a:lvl5pPr marL="2600919" indent="0">
              <a:buNone/>
              <a:defRPr sz="1422"/>
            </a:lvl5pPr>
            <a:lvl6pPr marL="3251149" indent="0">
              <a:buNone/>
              <a:defRPr sz="1422"/>
            </a:lvl6pPr>
            <a:lvl7pPr marL="3901379" indent="0">
              <a:buNone/>
              <a:defRPr sz="1422"/>
            </a:lvl7pPr>
            <a:lvl8pPr marL="4551609" indent="0">
              <a:buNone/>
              <a:defRPr sz="1422"/>
            </a:lvl8pPr>
            <a:lvl9pPr marL="5201839" indent="0">
              <a:buNone/>
              <a:defRPr sz="1422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pacificfertility.ca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74694" y="8367327"/>
            <a:ext cx="7117746" cy="519289"/>
          </a:xfrm>
          <a:prstGeom prst="rect">
            <a:avLst/>
          </a:prstGeom>
        </p:spPr>
        <p:txBody>
          <a:bodyPr/>
          <a:lstStyle/>
          <a:p>
            <a:r>
              <a:rPr lang="en-US"/>
              <a:t>pacificfertility.ca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214947" y="8367327"/>
            <a:ext cx="815162" cy="519289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476830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74694" y="866987"/>
            <a:ext cx="11055415" cy="2282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74693" y="3366532"/>
            <a:ext cx="3518908" cy="819573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3413" b="0">
                <a:solidFill>
                  <a:schemeClr val="tx1"/>
                </a:solidFill>
              </a:defRPr>
            </a:lvl1pPr>
            <a:lvl2pPr marL="650230" indent="0">
              <a:buNone/>
              <a:defRPr sz="2844" b="1"/>
            </a:lvl2pPr>
            <a:lvl3pPr marL="1300460" indent="0">
              <a:buNone/>
              <a:defRPr sz="2560" b="1"/>
            </a:lvl3pPr>
            <a:lvl4pPr marL="1950690" indent="0">
              <a:buNone/>
              <a:defRPr sz="2276" b="1"/>
            </a:lvl4pPr>
            <a:lvl5pPr marL="2600919" indent="0">
              <a:buNone/>
              <a:defRPr sz="2276" b="1"/>
            </a:lvl5pPr>
            <a:lvl6pPr marL="3251149" indent="0">
              <a:buNone/>
              <a:defRPr sz="2276" b="1"/>
            </a:lvl6pPr>
            <a:lvl7pPr marL="3901379" indent="0">
              <a:buNone/>
              <a:defRPr sz="2276" b="1"/>
            </a:lvl7pPr>
            <a:lvl8pPr marL="4551609" indent="0">
              <a:buNone/>
              <a:defRPr sz="2276" b="1"/>
            </a:lvl8pPr>
            <a:lvl9pPr marL="5201839" indent="0">
              <a:buNone/>
              <a:defRPr sz="2276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74693" y="4186107"/>
            <a:ext cx="3518908" cy="4050268"/>
          </a:xfrm>
        </p:spPr>
        <p:txBody>
          <a:bodyPr anchor="t">
            <a:normAutofit/>
          </a:bodyPr>
          <a:lstStyle>
            <a:lvl1pPr marL="0" indent="0" algn="ctr">
              <a:buNone/>
              <a:defRPr sz="1991"/>
            </a:lvl1pPr>
            <a:lvl2pPr marL="650230" indent="0">
              <a:buNone/>
              <a:defRPr sz="1707"/>
            </a:lvl2pPr>
            <a:lvl3pPr marL="1300460" indent="0">
              <a:buNone/>
              <a:defRPr sz="1422"/>
            </a:lvl3pPr>
            <a:lvl4pPr marL="1950690" indent="0">
              <a:buNone/>
              <a:defRPr sz="1280"/>
            </a:lvl4pPr>
            <a:lvl5pPr marL="2600919" indent="0">
              <a:buNone/>
              <a:defRPr sz="1280"/>
            </a:lvl5pPr>
            <a:lvl6pPr marL="3251149" indent="0">
              <a:buNone/>
              <a:defRPr sz="1280"/>
            </a:lvl6pPr>
            <a:lvl7pPr marL="3901379" indent="0">
              <a:buNone/>
              <a:defRPr sz="1280"/>
            </a:lvl7pPr>
            <a:lvl8pPr marL="4551609" indent="0">
              <a:buNone/>
              <a:defRPr sz="1280"/>
            </a:lvl8pPr>
            <a:lvl9pPr marL="5201839" indent="0">
              <a:buNone/>
              <a:defRPr sz="128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49216" y="3366532"/>
            <a:ext cx="3510956" cy="819573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3413" b="0">
                <a:solidFill>
                  <a:schemeClr val="tx1"/>
                </a:solidFill>
              </a:defRPr>
            </a:lvl1pPr>
            <a:lvl2pPr marL="650230" indent="0">
              <a:buNone/>
              <a:defRPr sz="2844" b="1"/>
            </a:lvl2pPr>
            <a:lvl3pPr marL="1300460" indent="0">
              <a:buNone/>
              <a:defRPr sz="2560" b="1"/>
            </a:lvl3pPr>
            <a:lvl4pPr marL="1950690" indent="0">
              <a:buNone/>
              <a:defRPr sz="2276" b="1"/>
            </a:lvl4pPr>
            <a:lvl5pPr marL="2600919" indent="0">
              <a:buNone/>
              <a:defRPr sz="2276" b="1"/>
            </a:lvl5pPr>
            <a:lvl6pPr marL="3251149" indent="0">
              <a:buNone/>
              <a:defRPr sz="2276" b="1"/>
            </a:lvl6pPr>
            <a:lvl7pPr marL="3901379" indent="0">
              <a:buNone/>
              <a:defRPr sz="2276" b="1"/>
            </a:lvl7pPr>
            <a:lvl8pPr marL="4551609" indent="0">
              <a:buNone/>
              <a:defRPr sz="2276" b="1"/>
            </a:lvl8pPr>
            <a:lvl9pPr marL="5201839" indent="0">
              <a:buNone/>
              <a:defRPr sz="2276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737440" y="4186107"/>
            <a:ext cx="3523574" cy="4050268"/>
          </a:xfrm>
        </p:spPr>
        <p:txBody>
          <a:bodyPr anchor="t">
            <a:normAutofit/>
          </a:bodyPr>
          <a:lstStyle>
            <a:lvl1pPr marL="0" indent="0" algn="ctr">
              <a:buNone/>
              <a:defRPr sz="1991"/>
            </a:lvl1pPr>
            <a:lvl2pPr marL="650230" indent="0">
              <a:buNone/>
              <a:defRPr sz="1707"/>
            </a:lvl2pPr>
            <a:lvl3pPr marL="1300460" indent="0">
              <a:buNone/>
              <a:defRPr sz="1422"/>
            </a:lvl3pPr>
            <a:lvl4pPr marL="1950690" indent="0">
              <a:buNone/>
              <a:defRPr sz="1280"/>
            </a:lvl4pPr>
            <a:lvl5pPr marL="2600919" indent="0">
              <a:buNone/>
              <a:defRPr sz="1280"/>
            </a:lvl5pPr>
            <a:lvl6pPr marL="3251149" indent="0">
              <a:buNone/>
              <a:defRPr sz="1280"/>
            </a:lvl6pPr>
            <a:lvl7pPr marL="3901379" indent="0">
              <a:buNone/>
              <a:defRPr sz="1280"/>
            </a:lvl7pPr>
            <a:lvl8pPr marL="4551609" indent="0">
              <a:buNone/>
              <a:defRPr sz="1280"/>
            </a:lvl8pPr>
            <a:lvl9pPr marL="5201839" indent="0">
              <a:buNone/>
              <a:defRPr sz="128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504852" y="3366532"/>
            <a:ext cx="3525257" cy="819573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3413" b="0">
                <a:solidFill>
                  <a:schemeClr val="tx1"/>
                </a:solidFill>
              </a:defRPr>
            </a:lvl1pPr>
            <a:lvl2pPr marL="650230" indent="0">
              <a:buNone/>
              <a:defRPr sz="2844" b="1"/>
            </a:lvl2pPr>
            <a:lvl3pPr marL="1300460" indent="0">
              <a:buNone/>
              <a:defRPr sz="2560" b="1"/>
            </a:lvl3pPr>
            <a:lvl4pPr marL="1950690" indent="0">
              <a:buNone/>
              <a:defRPr sz="2276" b="1"/>
            </a:lvl4pPr>
            <a:lvl5pPr marL="2600919" indent="0">
              <a:buNone/>
              <a:defRPr sz="2276" b="1"/>
            </a:lvl5pPr>
            <a:lvl6pPr marL="3251149" indent="0">
              <a:buNone/>
              <a:defRPr sz="2276" b="1"/>
            </a:lvl6pPr>
            <a:lvl7pPr marL="3901379" indent="0">
              <a:buNone/>
              <a:defRPr sz="2276" b="1"/>
            </a:lvl7pPr>
            <a:lvl8pPr marL="4551609" indent="0">
              <a:buNone/>
              <a:defRPr sz="2276" b="1"/>
            </a:lvl8pPr>
            <a:lvl9pPr marL="5201839" indent="0">
              <a:buNone/>
              <a:defRPr sz="2276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504852" y="4186107"/>
            <a:ext cx="3525257" cy="4050268"/>
          </a:xfrm>
        </p:spPr>
        <p:txBody>
          <a:bodyPr anchor="t">
            <a:normAutofit/>
          </a:bodyPr>
          <a:lstStyle>
            <a:lvl1pPr marL="0" indent="0" algn="ctr">
              <a:buNone/>
              <a:defRPr sz="1991"/>
            </a:lvl1pPr>
            <a:lvl2pPr marL="650230" indent="0">
              <a:buNone/>
              <a:defRPr sz="1707"/>
            </a:lvl2pPr>
            <a:lvl3pPr marL="1300460" indent="0">
              <a:buNone/>
              <a:defRPr sz="1422"/>
            </a:lvl3pPr>
            <a:lvl4pPr marL="1950690" indent="0">
              <a:buNone/>
              <a:defRPr sz="1280"/>
            </a:lvl4pPr>
            <a:lvl5pPr marL="2600919" indent="0">
              <a:buNone/>
              <a:defRPr sz="1280"/>
            </a:lvl5pPr>
            <a:lvl6pPr marL="3251149" indent="0">
              <a:buNone/>
              <a:defRPr sz="1280"/>
            </a:lvl6pPr>
            <a:lvl7pPr marL="3901379" indent="0">
              <a:buNone/>
              <a:defRPr sz="1280"/>
            </a:lvl7pPr>
            <a:lvl8pPr marL="4551609" indent="0">
              <a:buNone/>
              <a:defRPr sz="1280"/>
            </a:lvl8pPr>
            <a:lvl9pPr marL="5201839" indent="0">
              <a:buNone/>
              <a:defRPr sz="128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pacificfertility.ca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974694" y="8367327"/>
            <a:ext cx="7117746" cy="519289"/>
          </a:xfrm>
          <a:prstGeom prst="rect">
            <a:avLst/>
          </a:prstGeom>
        </p:spPr>
        <p:txBody>
          <a:bodyPr/>
          <a:lstStyle/>
          <a:p>
            <a:r>
              <a:rPr lang="en-US"/>
              <a:t>pacificfertility.ca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214947" y="8367327"/>
            <a:ext cx="815162" cy="519289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033685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74694" y="868653"/>
            <a:ext cx="11055415" cy="228113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74694" y="5980188"/>
            <a:ext cx="3516170" cy="819573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3129" b="0">
                <a:solidFill>
                  <a:schemeClr val="tx1"/>
                </a:solidFill>
              </a:defRPr>
            </a:lvl1pPr>
            <a:lvl2pPr marL="650230" indent="0">
              <a:buNone/>
              <a:defRPr sz="2844" b="1"/>
            </a:lvl2pPr>
            <a:lvl3pPr marL="1300460" indent="0">
              <a:buNone/>
              <a:defRPr sz="2560" b="1"/>
            </a:lvl3pPr>
            <a:lvl4pPr marL="1950690" indent="0">
              <a:buNone/>
              <a:defRPr sz="2276" b="1"/>
            </a:lvl4pPr>
            <a:lvl5pPr marL="2600919" indent="0">
              <a:buNone/>
              <a:defRPr sz="2276" b="1"/>
            </a:lvl5pPr>
            <a:lvl6pPr marL="3251149" indent="0">
              <a:buNone/>
              <a:defRPr sz="2276" b="1"/>
            </a:lvl6pPr>
            <a:lvl7pPr marL="3901379" indent="0">
              <a:buNone/>
              <a:defRPr sz="2276" b="1"/>
            </a:lvl7pPr>
            <a:lvl8pPr marL="4551609" indent="0">
              <a:buNone/>
              <a:defRPr sz="2276" b="1"/>
            </a:lvl8pPr>
            <a:lvl9pPr marL="5201839" indent="0">
              <a:buNone/>
              <a:defRPr sz="2276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74694" y="3366532"/>
            <a:ext cx="3516170" cy="2167467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2276"/>
            </a:lvl1pPr>
            <a:lvl2pPr marL="650230" indent="0">
              <a:buNone/>
              <a:defRPr sz="2276"/>
            </a:lvl2pPr>
            <a:lvl3pPr marL="1300460" indent="0">
              <a:buNone/>
              <a:defRPr sz="2276"/>
            </a:lvl3pPr>
            <a:lvl4pPr marL="1950690" indent="0">
              <a:buNone/>
              <a:defRPr sz="2276"/>
            </a:lvl4pPr>
            <a:lvl5pPr marL="2600919" indent="0">
              <a:buNone/>
              <a:defRPr sz="2276"/>
            </a:lvl5pPr>
            <a:lvl6pPr marL="3251149" indent="0">
              <a:buNone/>
              <a:defRPr sz="2276"/>
            </a:lvl6pPr>
            <a:lvl7pPr marL="3901379" indent="0">
              <a:buNone/>
              <a:defRPr sz="2276"/>
            </a:lvl7pPr>
            <a:lvl8pPr marL="4551609" indent="0">
              <a:buNone/>
              <a:defRPr sz="2276"/>
            </a:lvl8pPr>
            <a:lvl9pPr marL="5201839" indent="0">
              <a:buNone/>
              <a:defRPr sz="2276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74694" y="6799761"/>
            <a:ext cx="3516170" cy="1436612"/>
          </a:xfrm>
        </p:spPr>
        <p:txBody>
          <a:bodyPr anchor="t">
            <a:normAutofit/>
          </a:bodyPr>
          <a:lstStyle>
            <a:lvl1pPr marL="0" indent="0" algn="ctr">
              <a:buNone/>
              <a:defRPr sz="1991"/>
            </a:lvl1pPr>
            <a:lvl2pPr marL="650230" indent="0">
              <a:buNone/>
              <a:defRPr sz="1707"/>
            </a:lvl2pPr>
            <a:lvl3pPr marL="1300460" indent="0">
              <a:buNone/>
              <a:defRPr sz="1422"/>
            </a:lvl3pPr>
            <a:lvl4pPr marL="1950690" indent="0">
              <a:buNone/>
              <a:defRPr sz="1280"/>
            </a:lvl4pPr>
            <a:lvl5pPr marL="2600919" indent="0">
              <a:buNone/>
              <a:defRPr sz="1280"/>
            </a:lvl5pPr>
            <a:lvl6pPr marL="3251149" indent="0">
              <a:buNone/>
              <a:defRPr sz="1280"/>
            </a:lvl6pPr>
            <a:lvl7pPr marL="3901379" indent="0">
              <a:buNone/>
              <a:defRPr sz="1280"/>
            </a:lvl7pPr>
            <a:lvl8pPr marL="4551609" indent="0">
              <a:buNone/>
              <a:defRPr sz="1280"/>
            </a:lvl8pPr>
            <a:lvl9pPr marL="5201839" indent="0">
              <a:buNone/>
              <a:defRPr sz="128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38943" y="5980188"/>
            <a:ext cx="3521950" cy="819573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3129" b="0">
                <a:solidFill>
                  <a:schemeClr val="tx1"/>
                </a:solidFill>
              </a:defRPr>
            </a:lvl1pPr>
            <a:lvl2pPr marL="650230" indent="0">
              <a:buNone/>
              <a:defRPr sz="2844" b="1"/>
            </a:lvl2pPr>
            <a:lvl3pPr marL="1300460" indent="0">
              <a:buNone/>
              <a:defRPr sz="2560" b="1"/>
            </a:lvl3pPr>
            <a:lvl4pPr marL="1950690" indent="0">
              <a:buNone/>
              <a:defRPr sz="2276" b="1"/>
            </a:lvl4pPr>
            <a:lvl5pPr marL="2600919" indent="0">
              <a:buNone/>
              <a:defRPr sz="2276" b="1"/>
            </a:lvl5pPr>
            <a:lvl6pPr marL="3251149" indent="0">
              <a:buNone/>
              <a:defRPr sz="2276" b="1"/>
            </a:lvl6pPr>
            <a:lvl7pPr marL="3901379" indent="0">
              <a:buNone/>
              <a:defRPr sz="2276" b="1"/>
            </a:lvl7pPr>
            <a:lvl8pPr marL="4551609" indent="0">
              <a:buNone/>
              <a:defRPr sz="2276" b="1"/>
            </a:lvl8pPr>
            <a:lvl9pPr marL="5201839" indent="0">
              <a:buNone/>
              <a:defRPr sz="2276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37438" y="3366532"/>
            <a:ext cx="3523575" cy="2167467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2276"/>
            </a:lvl1pPr>
            <a:lvl2pPr marL="650230" indent="0">
              <a:buNone/>
              <a:defRPr sz="2276"/>
            </a:lvl2pPr>
            <a:lvl3pPr marL="1300460" indent="0">
              <a:buNone/>
              <a:defRPr sz="2276"/>
            </a:lvl3pPr>
            <a:lvl4pPr marL="1950690" indent="0">
              <a:buNone/>
              <a:defRPr sz="2276"/>
            </a:lvl4pPr>
            <a:lvl5pPr marL="2600919" indent="0">
              <a:buNone/>
              <a:defRPr sz="2276"/>
            </a:lvl5pPr>
            <a:lvl6pPr marL="3251149" indent="0">
              <a:buNone/>
              <a:defRPr sz="2276"/>
            </a:lvl6pPr>
            <a:lvl7pPr marL="3901379" indent="0">
              <a:buNone/>
              <a:defRPr sz="2276"/>
            </a:lvl7pPr>
            <a:lvl8pPr marL="4551609" indent="0">
              <a:buNone/>
              <a:defRPr sz="2276"/>
            </a:lvl8pPr>
            <a:lvl9pPr marL="5201839" indent="0">
              <a:buNone/>
              <a:defRPr sz="2276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737438" y="6799760"/>
            <a:ext cx="3523575" cy="1436614"/>
          </a:xfrm>
        </p:spPr>
        <p:txBody>
          <a:bodyPr anchor="t">
            <a:normAutofit/>
          </a:bodyPr>
          <a:lstStyle>
            <a:lvl1pPr marL="0" indent="0" algn="ctr">
              <a:buNone/>
              <a:defRPr sz="1991"/>
            </a:lvl1pPr>
            <a:lvl2pPr marL="650230" indent="0">
              <a:buNone/>
              <a:defRPr sz="1707"/>
            </a:lvl2pPr>
            <a:lvl3pPr marL="1300460" indent="0">
              <a:buNone/>
              <a:defRPr sz="1422"/>
            </a:lvl3pPr>
            <a:lvl4pPr marL="1950690" indent="0">
              <a:buNone/>
              <a:defRPr sz="1280"/>
            </a:lvl4pPr>
            <a:lvl5pPr marL="2600919" indent="0">
              <a:buNone/>
              <a:defRPr sz="1280"/>
            </a:lvl5pPr>
            <a:lvl6pPr marL="3251149" indent="0">
              <a:buNone/>
              <a:defRPr sz="1280"/>
            </a:lvl6pPr>
            <a:lvl7pPr marL="3901379" indent="0">
              <a:buNone/>
              <a:defRPr sz="1280"/>
            </a:lvl7pPr>
            <a:lvl8pPr marL="4551609" indent="0">
              <a:buNone/>
              <a:defRPr sz="1280"/>
            </a:lvl8pPr>
            <a:lvl9pPr marL="5201839" indent="0">
              <a:buNone/>
              <a:defRPr sz="128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504853" y="5980188"/>
            <a:ext cx="3520727" cy="819573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3129" b="0">
                <a:solidFill>
                  <a:schemeClr val="tx1"/>
                </a:solidFill>
              </a:defRPr>
            </a:lvl1pPr>
            <a:lvl2pPr marL="650230" indent="0">
              <a:buNone/>
              <a:defRPr sz="2844" b="1"/>
            </a:lvl2pPr>
            <a:lvl3pPr marL="1300460" indent="0">
              <a:buNone/>
              <a:defRPr sz="2560" b="1"/>
            </a:lvl3pPr>
            <a:lvl4pPr marL="1950690" indent="0">
              <a:buNone/>
              <a:defRPr sz="2276" b="1"/>
            </a:lvl4pPr>
            <a:lvl5pPr marL="2600919" indent="0">
              <a:buNone/>
              <a:defRPr sz="2276" b="1"/>
            </a:lvl5pPr>
            <a:lvl6pPr marL="3251149" indent="0">
              <a:buNone/>
              <a:defRPr sz="2276" b="1"/>
            </a:lvl6pPr>
            <a:lvl7pPr marL="3901379" indent="0">
              <a:buNone/>
              <a:defRPr sz="2276" b="1"/>
            </a:lvl7pPr>
            <a:lvl8pPr marL="4551609" indent="0">
              <a:buNone/>
              <a:defRPr sz="2276" b="1"/>
            </a:lvl8pPr>
            <a:lvl9pPr marL="5201839" indent="0">
              <a:buNone/>
              <a:defRPr sz="2276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504852" y="3366532"/>
            <a:ext cx="3525257" cy="2167467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2276"/>
            </a:lvl1pPr>
            <a:lvl2pPr marL="650230" indent="0">
              <a:buNone/>
              <a:defRPr sz="2276"/>
            </a:lvl2pPr>
            <a:lvl3pPr marL="1300460" indent="0">
              <a:buNone/>
              <a:defRPr sz="2276"/>
            </a:lvl3pPr>
            <a:lvl4pPr marL="1950690" indent="0">
              <a:buNone/>
              <a:defRPr sz="2276"/>
            </a:lvl4pPr>
            <a:lvl5pPr marL="2600919" indent="0">
              <a:buNone/>
              <a:defRPr sz="2276"/>
            </a:lvl5pPr>
            <a:lvl6pPr marL="3251149" indent="0">
              <a:buNone/>
              <a:defRPr sz="2276"/>
            </a:lvl6pPr>
            <a:lvl7pPr marL="3901379" indent="0">
              <a:buNone/>
              <a:defRPr sz="2276"/>
            </a:lvl7pPr>
            <a:lvl8pPr marL="4551609" indent="0">
              <a:buNone/>
              <a:defRPr sz="2276"/>
            </a:lvl8pPr>
            <a:lvl9pPr marL="5201839" indent="0">
              <a:buNone/>
              <a:defRPr sz="2276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504718" y="6799757"/>
            <a:ext cx="3525390" cy="1436617"/>
          </a:xfrm>
        </p:spPr>
        <p:txBody>
          <a:bodyPr anchor="t">
            <a:normAutofit/>
          </a:bodyPr>
          <a:lstStyle>
            <a:lvl1pPr marL="0" indent="0" algn="ctr">
              <a:buNone/>
              <a:defRPr sz="1991"/>
            </a:lvl1pPr>
            <a:lvl2pPr marL="650230" indent="0">
              <a:buNone/>
              <a:defRPr sz="1707"/>
            </a:lvl2pPr>
            <a:lvl3pPr marL="1300460" indent="0">
              <a:buNone/>
              <a:defRPr sz="1422"/>
            </a:lvl3pPr>
            <a:lvl4pPr marL="1950690" indent="0">
              <a:buNone/>
              <a:defRPr sz="1280"/>
            </a:lvl4pPr>
            <a:lvl5pPr marL="2600919" indent="0">
              <a:buNone/>
              <a:defRPr sz="1280"/>
            </a:lvl5pPr>
            <a:lvl6pPr marL="3251149" indent="0">
              <a:buNone/>
              <a:defRPr sz="1280"/>
            </a:lvl6pPr>
            <a:lvl7pPr marL="3901379" indent="0">
              <a:buNone/>
              <a:defRPr sz="1280"/>
            </a:lvl7pPr>
            <a:lvl8pPr marL="4551609" indent="0">
              <a:buNone/>
              <a:defRPr sz="1280"/>
            </a:lvl8pPr>
            <a:lvl9pPr marL="5201839" indent="0">
              <a:buNone/>
              <a:defRPr sz="128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pacificfertility.ca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974694" y="8367327"/>
            <a:ext cx="7117746" cy="519289"/>
          </a:xfrm>
          <a:prstGeom prst="rect">
            <a:avLst/>
          </a:prstGeom>
        </p:spPr>
        <p:txBody>
          <a:bodyPr/>
          <a:lstStyle/>
          <a:p>
            <a:r>
              <a:rPr lang="en-US"/>
              <a:t>pacificfertility.ca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214947" y="8367327"/>
            <a:ext cx="815162" cy="519289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494030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74694" y="3366534"/>
            <a:ext cx="11055415" cy="4869841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pacificfertility.ca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74694" y="8367327"/>
            <a:ext cx="7117746" cy="519289"/>
          </a:xfrm>
          <a:prstGeom prst="rect">
            <a:avLst/>
          </a:prstGeom>
        </p:spPr>
        <p:txBody>
          <a:bodyPr/>
          <a:lstStyle/>
          <a:p>
            <a:r>
              <a:rPr lang="en-US"/>
              <a:t>pacificfertility.ca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14947" y="8367327"/>
            <a:ext cx="815162" cy="519289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488778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06561" y="866990"/>
            <a:ext cx="2723548" cy="73693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74693" y="866990"/>
            <a:ext cx="8169306" cy="736938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pacificfertility.ca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74694" y="8367327"/>
            <a:ext cx="7117746" cy="519289"/>
          </a:xfrm>
          <a:prstGeom prst="rect">
            <a:avLst/>
          </a:prstGeom>
        </p:spPr>
        <p:txBody>
          <a:bodyPr/>
          <a:lstStyle/>
          <a:p>
            <a:r>
              <a:rPr lang="en-US"/>
              <a:t>pacificfertility.ca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14947" y="8367327"/>
            <a:ext cx="815162" cy="519289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473673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Title Text"/>
          <p:cNvSpPr txBox="1">
            <a:spLocks noGrp="1"/>
          </p:cNvSpPr>
          <p:nvPr>
            <p:ph type="title"/>
          </p:nvPr>
        </p:nvSpPr>
        <p:spPr>
          <a:xfrm>
            <a:off x="974694" y="879671"/>
            <a:ext cx="11055414" cy="1520629"/>
          </a:xfrm>
          <a:prstGeom prst="rect">
            <a:avLst/>
          </a:prstGeom>
        </p:spPr>
        <p:txBody>
          <a:bodyPr/>
          <a:lstStyle/>
          <a:p>
            <a:r>
              <a:rPr dirty="0"/>
              <a:t>Title Text</a:t>
            </a:r>
          </a:p>
        </p:txBody>
      </p:sp>
      <p:sp>
        <p:nvSpPr>
          <p:cNvPr id="69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214947" y="8367327"/>
            <a:ext cx="815162" cy="519289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29417867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74692" y="2603501"/>
            <a:ext cx="11054748" cy="5632874"/>
          </a:xfrm>
        </p:spPr>
        <p:txBody>
          <a:bodyPr/>
          <a:lstStyle>
            <a:lvl1pPr>
              <a:defRPr cap="none" baseline="0"/>
            </a:lvl1pPr>
            <a:lvl2pPr>
              <a:defRPr cap="none" baseline="0"/>
            </a:lvl2pPr>
            <a:lvl3pPr>
              <a:defRPr cap="none" baseline="0"/>
            </a:lvl3pPr>
            <a:lvl4pPr>
              <a:defRPr cap="none" baseline="0"/>
            </a:lvl4pPr>
            <a:lvl5pPr>
              <a:defRPr cap="none" baseline="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978017" y="8475698"/>
            <a:ext cx="2331214" cy="519289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pacificfertility.ca</a:t>
            </a:r>
          </a:p>
        </p:txBody>
      </p:sp>
    </p:spTree>
    <p:extLst>
      <p:ext uri="{BB962C8B-B14F-4D97-AF65-F5344CB8AC3E}">
        <p14:creationId xmlns:p14="http://schemas.microsoft.com/office/powerpoint/2010/main" val="18578088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4693" y="1178403"/>
            <a:ext cx="11041869" cy="3892365"/>
          </a:xfrm>
        </p:spPr>
        <p:txBody>
          <a:bodyPr anchor="b">
            <a:normAutofit/>
          </a:bodyPr>
          <a:lstStyle>
            <a:lvl1pPr>
              <a:defRPr sz="568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4693" y="5201719"/>
            <a:ext cx="11041869" cy="1945860"/>
          </a:xfrm>
        </p:spPr>
        <p:txBody>
          <a:bodyPr>
            <a:normAutofit/>
          </a:bodyPr>
          <a:lstStyle>
            <a:lvl1pPr marL="0" indent="0" algn="ctr">
              <a:buNone/>
              <a:defRPr sz="2844">
                <a:solidFill>
                  <a:schemeClr val="bg1">
                    <a:lumMod val="50000"/>
                  </a:schemeClr>
                </a:solidFill>
              </a:defRPr>
            </a:lvl1pPr>
            <a:lvl2pPr marL="650230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2pPr>
            <a:lvl3pPr marL="130046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3pPr>
            <a:lvl4pPr marL="1950690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4pPr>
            <a:lvl5pPr marL="2600919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5pPr>
            <a:lvl6pPr marL="3251149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6pPr>
            <a:lvl7pPr marL="3901379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7pPr>
            <a:lvl8pPr marL="4551609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8pPr>
            <a:lvl9pPr marL="5201839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pacificfertility.ca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74694" y="8367327"/>
            <a:ext cx="7117746" cy="519289"/>
          </a:xfrm>
          <a:prstGeom prst="rect">
            <a:avLst/>
          </a:prstGeom>
        </p:spPr>
        <p:txBody>
          <a:bodyPr/>
          <a:lstStyle/>
          <a:p>
            <a:r>
              <a:rPr lang="en-US"/>
              <a:t>pacificfertility.ca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14947" y="8367327"/>
            <a:ext cx="815162" cy="519289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279613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74694" y="879671"/>
            <a:ext cx="11055414" cy="227011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74692" y="3366533"/>
            <a:ext cx="5446428" cy="48698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583680" y="3366533"/>
            <a:ext cx="5445760" cy="48698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pacificfertility.ca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74694" y="8367327"/>
            <a:ext cx="7117746" cy="519289"/>
          </a:xfrm>
          <a:prstGeom prst="rect">
            <a:avLst/>
          </a:prstGeom>
        </p:spPr>
        <p:txBody>
          <a:bodyPr/>
          <a:lstStyle/>
          <a:p>
            <a:r>
              <a:rPr lang="en-US"/>
              <a:t>pacificfertility.ca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214947" y="8367327"/>
            <a:ext cx="815162" cy="519289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504071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74694" y="879671"/>
            <a:ext cx="11055414" cy="227011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2750" y="3372114"/>
            <a:ext cx="5198373" cy="967103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3698" b="0">
                <a:solidFill>
                  <a:schemeClr val="tx1"/>
                </a:solidFill>
              </a:defRPr>
            </a:lvl1pPr>
            <a:lvl2pPr marL="650230" indent="0">
              <a:buNone/>
              <a:defRPr sz="2844" b="1"/>
            </a:lvl2pPr>
            <a:lvl3pPr marL="1300460" indent="0">
              <a:buNone/>
              <a:defRPr sz="2560" b="1"/>
            </a:lvl3pPr>
            <a:lvl4pPr marL="1950690" indent="0">
              <a:buNone/>
              <a:defRPr sz="2276" b="1"/>
            </a:lvl4pPr>
            <a:lvl5pPr marL="2600919" indent="0">
              <a:buNone/>
              <a:defRPr sz="2276" b="1"/>
            </a:lvl5pPr>
            <a:lvl6pPr marL="3251149" indent="0">
              <a:buNone/>
              <a:defRPr sz="2276" b="1"/>
            </a:lvl6pPr>
            <a:lvl7pPr marL="3901379" indent="0">
              <a:buNone/>
              <a:defRPr sz="2276" b="1"/>
            </a:lvl7pPr>
            <a:lvl8pPr marL="4551609" indent="0">
              <a:buNone/>
              <a:defRPr sz="2276" b="1"/>
            </a:lvl8pPr>
            <a:lvl9pPr marL="5201839" indent="0">
              <a:buNone/>
              <a:defRPr sz="2276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74693" y="4339219"/>
            <a:ext cx="5446428" cy="389715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22851" y="3372114"/>
            <a:ext cx="5207258" cy="967103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3698" b="0">
                <a:solidFill>
                  <a:schemeClr val="tx1"/>
                </a:solidFill>
              </a:defRPr>
            </a:lvl1pPr>
            <a:lvl2pPr marL="650230" indent="0">
              <a:buNone/>
              <a:defRPr sz="2844" b="1"/>
            </a:lvl2pPr>
            <a:lvl3pPr marL="1300460" indent="0">
              <a:buNone/>
              <a:defRPr sz="2560" b="1"/>
            </a:lvl3pPr>
            <a:lvl4pPr marL="1950690" indent="0">
              <a:buNone/>
              <a:defRPr sz="2276" b="1"/>
            </a:lvl4pPr>
            <a:lvl5pPr marL="2600919" indent="0">
              <a:buNone/>
              <a:defRPr sz="2276" b="1"/>
            </a:lvl5pPr>
            <a:lvl6pPr marL="3251149" indent="0">
              <a:buNone/>
              <a:defRPr sz="2276" b="1"/>
            </a:lvl6pPr>
            <a:lvl7pPr marL="3901379" indent="0">
              <a:buNone/>
              <a:defRPr sz="2276" b="1"/>
            </a:lvl7pPr>
            <a:lvl8pPr marL="4551609" indent="0">
              <a:buNone/>
              <a:defRPr sz="2276" b="1"/>
            </a:lvl8pPr>
            <a:lvl9pPr marL="5201839" indent="0">
              <a:buNone/>
              <a:defRPr sz="2276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583681" y="4339219"/>
            <a:ext cx="5445761" cy="389715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pacificfertility.ca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974694" y="8367327"/>
            <a:ext cx="7117746" cy="519289"/>
          </a:xfrm>
          <a:prstGeom prst="rect">
            <a:avLst/>
          </a:prstGeom>
        </p:spPr>
        <p:txBody>
          <a:bodyPr/>
          <a:lstStyle/>
          <a:p>
            <a:r>
              <a:rPr lang="en-US"/>
              <a:t>pacificfertility.ca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1214947" y="8367327"/>
            <a:ext cx="815162" cy="519289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457920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pacificfertility.ca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974694" y="8367327"/>
            <a:ext cx="7117746" cy="519289"/>
          </a:xfrm>
          <a:prstGeom prst="rect">
            <a:avLst/>
          </a:prstGeom>
        </p:spPr>
        <p:txBody>
          <a:bodyPr/>
          <a:lstStyle/>
          <a:p>
            <a:r>
              <a:rPr lang="en-US"/>
              <a:t>pacificfertility.ca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214947" y="8367327"/>
            <a:ext cx="815162" cy="519289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558611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pacificfertility.ca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974694" y="8367327"/>
            <a:ext cx="7117746" cy="519289"/>
          </a:xfrm>
          <a:prstGeom prst="rect">
            <a:avLst/>
          </a:prstGeom>
        </p:spPr>
        <p:txBody>
          <a:bodyPr/>
          <a:lstStyle/>
          <a:p>
            <a:r>
              <a:rPr lang="en-US"/>
              <a:t>pacificfertility.ca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214947" y="8367327"/>
            <a:ext cx="815162" cy="519289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83957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4693" y="866987"/>
            <a:ext cx="4198067" cy="2877514"/>
          </a:xfrm>
        </p:spPr>
        <p:txBody>
          <a:bodyPr anchor="b"/>
          <a:lstStyle>
            <a:lvl1pPr algn="ctr">
              <a:defRPr sz="455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416600" y="866989"/>
            <a:ext cx="6613507" cy="736938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74694" y="3744500"/>
            <a:ext cx="4198069" cy="4491873"/>
          </a:xfrm>
        </p:spPr>
        <p:txBody>
          <a:bodyPr/>
          <a:lstStyle>
            <a:lvl1pPr marL="0" indent="0" algn="ctr">
              <a:buNone/>
              <a:defRPr sz="2276"/>
            </a:lvl1pPr>
            <a:lvl2pPr marL="650230" indent="0">
              <a:buNone/>
              <a:defRPr sz="1991"/>
            </a:lvl2pPr>
            <a:lvl3pPr marL="1300460" indent="0">
              <a:buNone/>
              <a:defRPr sz="1707"/>
            </a:lvl3pPr>
            <a:lvl4pPr marL="1950690" indent="0">
              <a:buNone/>
              <a:defRPr sz="1422"/>
            </a:lvl4pPr>
            <a:lvl5pPr marL="2600919" indent="0">
              <a:buNone/>
              <a:defRPr sz="1422"/>
            </a:lvl5pPr>
            <a:lvl6pPr marL="3251149" indent="0">
              <a:buNone/>
              <a:defRPr sz="1422"/>
            </a:lvl6pPr>
            <a:lvl7pPr marL="3901379" indent="0">
              <a:buNone/>
              <a:defRPr sz="1422"/>
            </a:lvl7pPr>
            <a:lvl8pPr marL="4551609" indent="0">
              <a:buNone/>
              <a:defRPr sz="1422"/>
            </a:lvl8pPr>
            <a:lvl9pPr marL="5201839" indent="0">
              <a:buNone/>
              <a:defRPr sz="1422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pacificfertility.ca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74694" y="8367327"/>
            <a:ext cx="7117746" cy="519289"/>
          </a:xfrm>
          <a:prstGeom prst="rect">
            <a:avLst/>
          </a:prstGeom>
        </p:spPr>
        <p:txBody>
          <a:bodyPr/>
          <a:lstStyle/>
          <a:p>
            <a:r>
              <a:rPr lang="en-US"/>
              <a:t>pacificfertility.ca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214947" y="8367327"/>
            <a:ext cx="815162" cy="519289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990804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4695" y="866987"/>
            <a:ext cx="5873234" cy="2877517"/>
          </a:xfrm>
        </p:spPr>
        <p:txBody>
          <a:bodyPr anchor="b"/>
          <a:lstStyle>
            <a:lvl1pPr algn="ctr">
              <a:defRPr sz="455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117185" y="866988"/>
            <a:ext cx="4274988" cy="7369387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4551"/>
            </a:lvl1pPr>
            <a:lvl2pPr marL="650230" indent="0">
              <a:buNone/>
              <a:defRPr sz="3982"/>
            </a:lvl2pPr>
            <a:lvl3pPr marL="1300460" indent="0">
              <a:buNone/>
              <a:defRPr sz="3413"/>
            </a:lvl3pPr>
            <a:lvl4pPr marL="1950690" indent="0">
              <a:buNone/>
              <a:defRPr sz="2844"/>
            </a:lvl4pPr>
            <a:lvl5pPr marL="2600919" indent="0">
              <a:buNone/>
              <a:defRPr sz="2844"/>
            </a:lvl5pPr>
            <a:lvl6pPr marL="3251149" indent="0">
              <a:buNone/>
              <a:defRPr sz="2844"/>
            </a:lvl6pPr>
            <a:lvl7pPr marL="3901379" indent="0">
              <a:buNone/>
              <a:defRPr sz="2844"/>
            </a:lvl7pPr>
            <a:lvl8pPr marL="4551609" indent="0">
              <a:buNone/>
              <a:defRPr sz="2844"/>
            </a:lvl8pPr>
            <a:lvl9pPr marL="5201839" indent="0">
              <a:buNone/>
              <a:defRPr sz="2844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74714" y="3744503"/>
            <a:ext cx="5873215" cy="4491871"/>
          </a:xfrm>
        </p:spPr>
        <p:txBody>
          <a:bodyPr/>
          <a:lstStyle>
            <a:lvl1pPr marL="0" indent="0" algn="ctr">
              <a:buNone/>
              <a:defRPr sz="2276"/>
            </a:lvl1pPr>
            <a:lvl2pPr marL="650230" indent="0">
              <a:buNone/>
              <a:defRPr sz="1991"/>
            </a:lvl2pPr>
            <a:lvl3pPr marL="1300460" indent="0">
              <a:buNone/>
              <a:defRPr sz="1707"/>
            </a:lvl3pPr>
            <a:lvl4pPr marL="1950690" indent="0">
              <a:buNone/>
              <a:defRPr sz="1422"/>
            </a:lvl4pPr>
            <a:lvl5pPr marL="2600919" indent="0">
              <a:buNone/>
              <a:defRPr sz="1422"/>
            </a:lvl5pPr>
            <a:lvl6pPr marL="3251149" indent="0">
              <a:buNone/>
              <a:defRPr sz="1422"/>
            </a:lvl6pPr>
            <a:lvl7pPr marL="3901379" indent="0">
              <a:buNone/>
              <a:defRPr sz="1422"/>
            </a:lvl7pPr>
            <a:lvl8pPr marL="4551609" indent="0">
              <a:buNone/>
              <a:defRPr sz="1422"/>
            </a:lvl8pPr>
            <a:lvl9pPr marL="5201839" indent="0">
              <a:buNone/>
              <a:defRPr sz="1422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pacificfertility.ca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74694" y="8367327"/>
            <a:ext cx="7117746" cy="519289"/>
          </a:xfrm>
          <a:prstGeom prst="rect">
            <a:avLst/>
          </a:prstGeom>
        </p:spPr>
        <p:txBody>
          <a:bodyPr/>
          <a:lstStyle/>
          <a:p>
            <a:r>
              <a:rPr lang="en-US"/>
              <a:t>pacificfertility.ca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214947" y="8367327"/>
            <a:ext cx="815162" cy="519289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822548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jp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2000">
              <a:schemeClr val="bg1">
                <a:tint val="90000"/>
                <a:lumMod val="110000"/>
                <a:alpha val="48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13004803" cy="9753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74694" y="879671"/>
            <a:ext cx="11055414" cy="14444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4694" y="2679700"/>
            <a:ext cx="11055415" cy="5556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597423" y="8591975"/>
            <a:ext cx="2926080" cy="5192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pacificfertility.ca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0044" y="61485"/>
            <a:ext cx="3965018" cy="925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720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  <p:sldLayoutId id="2147483734" r:id="rId12"/>
    <p:sldLayoutId id="2147483735" r:id="rId13"/>
    <p:sldLayoutId id="2147483736" r:id="rId14"/>
    <p:sldLayoutId id="2147483737" r:id="rId15"/>
    <p:sldLayoutId id="2147483738" r:id="rId16"/>
    <p:sldLayoutId id="2147483739" r:id="rId17"/>
    <p:sldLayoutId id="2147483741" r:id="rId18"/>
  </p:sldLayoutIdLst>
  <p:hf sldNum="0" hdr="0" dt="0"/>
  <p:txStyles>
    <p:titleStyle>
      <a:lvl1pPr algn="ctr" defTabSz="1300460" rtl="0" eaLnBrk="1" latinLnBrk="0" hangingPunct="1">
        <a:lnSpc>
          <a:spcPct val="90000"/>
        </a:lnSpc>
        <a:spcBef>
          <a:spcPct val="0"/>
        </a:spcBef>
        <a:buNone/>
        <a:defRPr sz="512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325115" indent="-325115" algn="l" defTabSz="1300460" rtl="0" eaLnBrk="1" latinLnBrk="0" hangingPunct="1">
        <a:lnSpc>
          <a:spcPct val="120000"/>
        </a:lnSpc>
        <a:spcBef>
          <a:spcPts val="1422"/>
        </a:spcBef>
        <a:buClr>
          <a:schemeClr val="tx1"/>
        </a:buClr>
        <a:buFont typeface="Arial" panose="020B0604020202020204" pitchFamily="34" charset="0"/>
        <a:buChar char="•"/>
        <a:defRPr sz="2844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975345" indent="-325115" algn="l" defTabSz="1300460" rtl="0" eaLnBrk="1" latinLnBrk="0" hangingPunct="1">
        <a:lnSpc>
          <a:spcPct val="120000"/>
        </a:lnSpc>
        <a:spcBef>
          <a:spcPts val="711"/>
        </a:spcBef>
        <a:buClr>
          <a:schemeClr val="tx1"/>
        </a:buClr>
        <a:buFont typeface="Arial" panose="020B0604020202020204" pitchFamily="34" charset="0"/>
        <a:buChar char="•"/>
        <a:defRPr sz="256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625575" indent="-325115" algn="l" defTabSz="1300460" rtl="0" eaLnBrk="1" latinLnBrk="0" hangingPunct="1">
        <a:lnSpc>
          <a:spcPct val="120000"/>
        </a:lnSpc>
        <a:spcBef>
          <a:spcPts val="711"/>
        </a:spcBef>
        <a:buClr>
          <a:schemeClr val="tx1"/>
        </a:buClr>
        <a:buFont typeface="Arial" panose="020B0604020202020204" pitchFamily="34" charset="0"/>
        <a:buChar char="•"/>
        <a:defRPr sz="2276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2275804" indent="-325115" algn="l" defTabSz="1300460" rtl="0" eaLnBrk="1" latinLnBrk="0" hangingPunct="1">
        <a:lnSpc>
          <a:spcPct val="120000"/>
        </a:lnSpc>
        <a:spcBef>
          <a:spcPts val="711"/>
        </a:spcBef>
        <a:buClr>
          <a:schemeClr val="tx1"/>
        </a:buClr>
        <a:buFont typeface="Arial" panose="020B0604020202020204" pitchFamily="34" charset="0"/>
        <a:buChar char="•"/>
        <a:defRPr sz="1991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926034" indent="-325115" algn="l" defTabSz="1300460" rtl="0" eaLnBrk="1" latinLnBrk="0" hangingPunct="1">
        <a:lnSpc>
          <a:spcPct val="120000"/>
        </a:lnSpc>
        <a:spcBef>
          <a:spcPts val="711"/>
        </a:spcBef>
        <a:buClr>
          <a:schemeClr val="tx1"/>
        </a:buClr>
        <a:buFont typeface="Arial" panose="020B0604020202020204" pitchFamily="34" charset="0"/>
        <a:buChar char="•"/>
        <a:defRPr sz="1991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3576264" indent="-325115" algn="l" defTabSz="1300460" rtl="0" eaLnBrk="1" latinLnBrk="0" hangingPunct="1">
        <a:lnSpc>
          <a:spcPct val="120000"/>
        </a:lnSpc>
        <a:spcBef>
          <a:spcPts val="711"/>
        </a:spcBef>
        <a:buClr>
          <a:schemeClr val="tx1"/>
        </a:buClr>
        <a:buFont typeface="Arial" panose="020B0604020202020204" pitchFamily="34" charset="0"/>
        <a:buChar char="•"/>
        <a:defRPr sz="1991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4226494" indent="-325115" algn="l" defTabSz="1300460" rtl="0" eaLnBrk="1" latinLnBrk="0" hangingPunct="1">
        <a:lnSpc>
          <a:spcPct val="120000"/>
        </a:lnSpc>
        <a:spcBef>
          <a:spcPts val="711"/>
        </a:spcBef>
        <a:buClr>
          <a:schemeClr val="tx1"/>
        </a:buClr>
        <a:buFont typeface="Arial" panose="020B0604020202020204" pitchFamily="34" charset="0"/>
        <a:buChar char="•"/>
        <a:defRPr sz="1991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4876724" indent="-325115" algn="l" defTabSz="1300460" rtl="0" eaLnBrk="1" latinLnBrk="0" hangingPunct="1">
        <a:lnSpc>
          <a:spcPct val="120000"/>
        </a:lnSpc>
        <a:spcBef>
          <a:spcPts val="711"/>
        </a:spcBef>
        <a:buClr>
          <a:schemeClr val="tx1"/>
        </a:buClr>
        <a:buFont typeface="Arial" panose="020B0604020202020204" pitchFamily="34" charset="0"/>
        <a:buChar char="•"/>
        <a:defRPr sz="1991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5526954" indent="-325115" algn="l" defTabSz="1300460" rtl="0" eaLnBrk="1" latinLnBrk="0" hangingPunct="1">
        <a:lnSpc>
          <a:spcPct val="120000"/>
        </a:lnSpc>
        <a:spcBef>
          <a:spcPts val="711"/>
        </a:spcBef>
        <a:buClr>
          <a:schemeClr val="tx1"/>
        </a:buClr>
        <a:buFont typeface="Arial" panose="020B0604020202020204" pitchFamily="34" charset="0"/>
        <a:buChar char="•"/>
        <a:defRPr sz="1991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1pPr>
      <a:lvl2pPr marL="650230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2pPr>
      <a:lvl3pPr marL="1300460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3pPr>
      <a:lvl4pPr marL="1950690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4pPr>
      <a:lvl5pPr marL="260091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5pPr>
      <a:lvl6pPr marL="325114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6pPr>
      <a:lvl7pPr marL="390137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7pPr>
      <a:lvl8pPr marL="455160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8pPr>
      <a:lvl9pPr marL="5201839" algn="l" defTabSz="130046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Infertility for the Family Doctor"/>
          <p:cNvSpPr txBox="1">
            <a:spLocks noGrp="1"/>
          </p:cNvSpPr>
          <p:nvPr>
            <p:ph type="ctrTitle"/>
          </p:nvPr>
        </p:nvSpPr>
        <p:spPr>
          <a:xfrm>
            <a:off x="844061" y="2038865"/>
            <a:ext cx="11502814" cy="142135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sz="5400" dirty="0"/>
              <a:t>Infertility for the Family Doctor</a:t>
            </a:r>
          </a:p>
        </p:txBody>
      </p:sp>
      <p:sp>
        <p:nvSpPr>
          <p:cNvPr id="132" name="Infertility is EASY"/>
          <p:cNvSpPr txBox="1">
            <a:spLocks noGrp="1"/>
          </p:cNvSpPr>
          <p:nvPr>
            <p:ph type="subTitle" idx="1"/>
          </p:nvPr>
        </p:nvSpPr>
        <p:spPr>
          <a:xfrm>
            <a:off x="844061" y="4293704"/>
            <a:ext cx="11648049" cy="4822161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l">
              <a:spcBef>
                <a:spcPts val="0"/>
              </a:spcBef>
            </a:pPr>
            <a:r>
              <a:rPr lang="en-US" sz="2800" cap="none" dirty="0">
                <a:solidFill>
                  <a:schemeClr val="accent6">
                    <a:lumMod val="75000"/>
                  </a:schemeClr>
                </a:solidFill>
                <a:latin typeface="Helvetica Neue"/>
              </a:rPr>
              <a:t>CME on the Run! 2018 – Prenatal, Pediatric &amp; Adolescents</a:t>
            </a:r>
          </a:p>
          <a:p>
            <a:pPr algn="l">
              <a:spcBef>
                <a:spcPts val="0"/>
              </a:spcBef>
            </a:pPr>
            <a:endParaRPr lang="en-CA" sz="2800" cap="none" dirty="0">
              <a:solidFill>
                <a:schemeClr val="accent6">
                  <a:lumMod val="75000"/>
                </a:schemeClr>
              </a:solidFill>
              <a:latin typeface="Helvetica Neue"/>
            </a:endParaRPr>
          </a:p>
          <a:p>
            <a:pPr algn="l">
              <a:spcBef>
                <a:spcPts val="0"/>
              </a:spcBef>
            </a:pPr>
            <a:endParaRPr lang="en-US" sz="2800" cap="none" dirty="0">
              <a:solidFill>
                <a:schemeClr val="accent6">
                  <a:lumMod val="75000"/>
                </a:schemeClr>
              </a:solidFill>
              <a:latin typeface="Helvetica Neue"/>
            </a:endParaRPr>
          </a:p>
          <a:p>
            <a:pPr algn="l">
              <a:spcBef>
                <a:spcPts val="0"/>
              </a:spcBef>
            </a:pPr>
            <a:r>
              <a:rPr lang="en-US" sz="2400" cap="none" dirty="0">
                <a:solidFill>
                  <a:schemeClr val="accent6">
                    <a:lumMod val="75000"/>
                  </a:schemeClr>
                </a:solidFill>
                <a:latin typeface="Helvetica Neue"/>
              </a:rPr>
              <a:t>Ken Seethram, MD, FRCSC</a:t>
            </a:r>
          </a:p>
          <a:p>
            <a:pPr algn="l">
              <a:spcBef>
                <a:spcPts val="0"/>
              </a:spcBef>
            </a:pPr>
            <a:r>
              <a:rPr lang="en-US" sz="2400" cap="none" dirty="0">
                <a:solidFill>
                  <a:schemeClr val="tx1"/>
                </a:solidFill>
                <a:latin typeface="Helvetica Neue"/>
              </a:rPr>
              <a:t>Co-director, Pacific Centre for Reproductive Medicine, BC &amp; Alberta</a:t>
            </a:r>
          </a:p>
          <a:p>
            <a:pPr algn="l">
              <a:spcBef>
                <a:spcPts val="0"/>
              </a:spcBef>
            </a:pPr>
            <a:r>
              <a:rPr lang="en-US" sz="2400" cap="none" dirty="0">
                <a:solidFill>
                  <a:schemeClr val="tx1"/>
                </a:solidFill>
                <a:latin typeface="Helvetica Neue"/>
              </a:rPr>
              <a:t>Associate Clinical Professor</a:t>
            </a:r>
          </a:p>
          <a:p>
            <a:pPr algn="l">
              <a:spcBef>
                <a:spcPts val="0"/>
              </a:spcBef>
            </a:pPr>
            <a:r>
              <a:rPr lang="en-US" sz="2400" cap="none" dirty="0">
                <a:solidFill>
                  <a:schemeClr val="tx1"/>
                </a:solidFill>
                <a:latin typeface="Helvetica Neue"/>
              </a:rPr>
              <a:t>UBC Division of Reproductive Endocrinology and Infertility</a:t>
            </a:r>
          </a:p>
          <a:p>
            <a:pPr algn="l">
              <a:spcBef>
                <a:spcPts val="0"/>
              </a:spcBef>
            </a:pPr>
            <a:r>
              <a:rPr lang="en-CA" sz="2400" cap="none" dirty="0">
                <a:solidFill>
                  <a:schemeClr val="tx1"/>
                </a:solidFill>
                <a:latin typeface="Helvetica Neue"/>
              </a:rPr>
              <a:t>U</a:t>
            </a:r>
            <a:r>
              <a:rPr lang="en-US" sz="2400" cap="none" dirty="0">
                <a:solidFill>
                  <a:schemeClr val="tx1"/>
                </a:solidFill>
                <a:latin typeface="Helvetica Neue"/>
              </a:rPr>
              <a:t>A Division of Reproductive Endocrinology and Infertility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>
                <a:solidFill>
                  <a:srgbClr val="7030A0"/>
                </a:solidFill>
              </a:rPr>
              <a:t>Eggs. </a:t>
            </a:r>
            <a:r>
              <a:rPr lang="en-CA" dirty="0"/>
              <a:t>EASY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474726" indent="-474726" defTabSz="519937">
              <a:spcBef>
                <a:spcPts val="600"/>
              </a:spcBef>
              <a:defRPr sz="3827"/>
            </a:pPr>
            <a:r>
              <a:rPr lang="en-US" sz="3100" cap="none" dirty="0"/>
              <a:t>Testing provides prognostic information for women at risk for diminished ovarian reserve</a:t>
            </a:r>
          </a:p>
          <a:p>
            <a:pPr marL="1124956" lvl="1" indent="-474726" defTabSz="519937">
              <a:spcBef>
                <a:spcPts val="600"/>
              </a:spcBef>
              <a:defRPr sz="3827"/>
            </a:pPr>
            <a:r>
              <a:rPr lang="en-US" sz="2816" cap="none" dirty="0"/>
              <a:t>over 35</a:t>
            </a:r>
          </a:p>
          <a:p>
            <a:pPr marL="1124956" lvl="1" indent="-474726" defTabSz="519937">
              <a:spcBef>
                <a:spcPts val="600"/>
              </a:spcBef>
              <a:defRPr sz="3827"/>
            </a:pPr>
            <a:r>
              <a:rPr lang="en-US" sz="2816" cap="none" dirty="0"/>
              <a:t>family history of early menopause</a:t>
            </a:r>
          </a:p>
          <a:p>
            <a:pPr marL="1124956" lvl="1" indent="-474726" defTabSz="519937">
              <a:spcBef>
                <a:spcPts val="600"/>
              </a:spcBef>
              <a:defRPr sz="3827"/>
            </a:pPr>
            <a:r>
              <a:rPr lang="en-US" sz="2816" cap="none" dirty="0"/>
              <a:t>single ovary or prior ovarian surgery/chemo/</a:t>
            </a:r>
            <a:r>
              <a:rPr lang="en-US" sz="2816" cap="none" dirty="0" err="1"/>
              <a:t>rads</a:t>
            </a:r>
            <a:endParaRPr lang="en-US" sz="2816" cap="none" dirty="0"/>
          </a:p>
          <a:p>
            <a:pPr marL="1124956" lvl="1" indent="-474726" defTabSz="519937">
              <a:spcBef>
                <a:spcPts val="600"/>
              </a:spcBef>
              <a:defRPr sz="3827"/>
            </a:pPr>
            <a:r>
              <a:rPr lang="en-US" sz="2816" cap="none" dirty="0"/>
              <a:t>unexplained infertility</a:t>
            </a:r>
          </a:p>
          <a:p>
            <a:pPr marL="1124956" lvl="1" indent="-474726" defTabSz="519937">
              <a:spcBef>
                <a:spcPts val="600"/>
              </a:spcBef>
              <a:defRPr sz="3827"/>
            </a:pPr>
            <a:r>
              <a:rPr lang="en-US" sz="2816" cap="none" dirty="0"/>
              <a:t>planning assisted reproduction</a:t>
            </a:r>
            <a:endParaRPr lang="en-CA" sz="3827" dirty="0"/>
          </a:p>
          <a:p>
            <a:pPr marL="474726" indent="-474726" defTabSz="519937">
              <a:spcBef>
                <a:spcPts val="600"/>
              </a:spcBef>
              <a:defRPr sz="3827"/>
            </a:pPr>
            <a:r>
              <a:rPr lang="en-US" sz="3100" cap="none" dirty="0"/>
              <a:t>Which is essentially everyone we see – hence doing the following tests is a good starting point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pacificfertility.ca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31170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>
                <a:solidFill>
                  <a:srgbClr val="7030A0"/>
                </a:solidFill>
              </a:rPr>
              <a:t>Eggs. </a:t>
            </a:r>
            <a:r>
              <a:rPr lang="en-CA" dirty="0"/>
              <a:t>EASY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474726" indent="-474726" defTabSz="519937">
              <a:spcBef>
                <a:spcPts val="600"/>
              </a:spcBef>
              <a:defRPr sz="3827"/>
            </a:pPr>
            <a:r>
              <a:rPr lang="en-US" sz="3100" cap="none" dirty="0"/>
              <a:t>There are three primary lab tests we use to screen for a drop in ovarian reserve</a:t>
            </a:r>
          </a:p>
          <a:p>
            <a:pPr marL="1124956" lvl="1" indent="-474726" defTabSz="519937">
              <a:spcBef>
                <a:spcPts val="600"/>
              </a:spcBef>
              <a:defRPr sz="3827"/>
            </a:pPr>
            <a:r>
              <a:rPr lang="en-US" sz="2816" cap="none" dirty="0">
                <a:solidFill>
                  <a:srgbClr val="7030A0"/>
                </a:solidFill>
              </a:rPr>
              <a:t>Day 3 FSH &amp; estradiol </a:t>
            </a:r>
          </a:p>
          <a:p>
            <a:pPr marL="1124956" lvl="1" indent="-474726" defTabSz="519937">
              <a:spcBef>
                <a:spcPts val="600"/>
              </a:spcBef>
              <a:defRPr sz="3827"/>
            </a:pPr>
            <a:r>
              <a:rPr lang="en-US" sz="2816" cap="none" dirty="0">
                <a:solidFill>
                  <a:srgbClr val="7030A0"/>
                </a:solidFill>
              </a:rPr>
              <a:t>Anti-Müllerian Hormone (AMH)*</a:t>
            </a:r>
          </a:p>
          <a:p>
            <a:pPr marL="1124956" lvl="1" indent="-474726" defTabSz="519937">
              <a:spcBef>
                <a:spcPts val="600"/>
              </a:spcBef>
              <a:defRPr sz="3827"/>
            </a:pPr>
            <a:r>
              <a:rPr lang="en-US" sz="2816" cap="none" dirty="0">
                <a:solidFill>
                  <a:srgbClr val="7030A0"/>
                </a:solidFill>
              </a:rPr>
              <a:t>Ultrasound (Antral follicle counts, AFC)* - done in Fertility Clinics</a:t>
            </a:r>
          </a:p>
          <a:p>
            <a:pPr marL="1775186" lvl="2" indent="-474726" defTabSz="519937">
              <a:spcBef>
                <a:spcPts val="600"/>
              </a:spcBef>
              <a:defRPr sz="3827"/>
            </a:pPr>
            <a:r>
              <a:rPr lang="en-US" sz="2532" cap="none" dirty="0"/>
              <a:t>*these are considered to be the two best out of the three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pacificfertility.ca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83723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>
                <a:solidFill>
                  <a:srgbClr val="7030A0"/>
                </a:solidFill>
              </a:rPr>
              <a:t>Eggs. </a:t>
            </a:r>
            <a:r>
              <a:rPr lang="en-CA" dirty="0"/>
              <a:t>EASY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474726" indent="-474726" defTabSz="519937">
              <a:spcBef>
                <a:spcPts val="600"/>
              </a:spcBef>
              <a:defRPr sz="3827"/>
            </a:pPr>
            <a:r>
              <a:rPr lang="en-US" sz="3100" cap="none" dirty="0"/>
              <a:t>Day 3 FSH &amp; estradiol </a:t>
            </a:r>
          </a:p>
          <a:p>
            <a:pPr marL="1124956" lvl="1" indent="-474726" defTabSz="519937">
              <a:spcBef>
                <a:spcPts val="600"/>
              </a:spcBef>
              <a:defRPr sz="3827"/>
            </a:pPr>
            <a:r>
              <a:rPr lang="en-US" sz="2816" cap="none" dirty="0">
                <a:solidFill>
                  <a:srgbClr val="7030A0"/>
                </a:solidFill>
              </a:rPr>
              <a:t>The estradiol is merely to ensure you’re getting a follicular phase FSH determination and should be under 200 </a:t>
            </a:r>
            <a:r>
              <a:rPr lang="en-US" sz="2816" cap="none" dirty="0" err="1">
                <a:solidFill>
                  <a:srgbClr val="7030A0"/>
                </a:solidFill>
              </a:rPr>
              <a:t>pmol</a:t>
            </a:r>
            <a:r>
              <a:rPr lang="en-US" sz="2816" cap="none" dirty="0">
                <a:solidFill>
                  <a:srgbClr val="7030A0"/>
                </a:solidFill>
              </a:rPr>
              <a:t>/L</a:t>
            </a:r>
          </a:p>
          <a:p>
            <a:pPr marL="1124956" lvl="1" indent="-474726" defTabSz="519937">
              <a:spcBef>
                <a:spcPts val="600"/>
              </a:spcBef>
              <a:defRPr sz="3827"/>
            </a:pPr>
            <a:r>
              <a:rPr lang="en-US" sz="2816" cap="none" dirty="0">
                <a:solidFill>
                  <a:srgbClr val="7030A0"/>
                </a:solidFill>
              </a:rPr>
              <a:t>FSH should be done day 2/3 (depending on lab hours) and should not exceed 10-20 IU/L – with high values being linked to poor response to treatment</a:t>
            </a:r>
          </a:p>
          <a:p>
            <a:pPr marL="1124956" lvl="1" indent="-474726" defTabSz="519937">
              <a:spcBef>
                <a:spcPts val="600"/>
              </a:spcBef>
              <a:defRPr sz="3827"/>
            </a:pPr>
            <a:r>
              <a:rPr lang="en-US" sz="2816" cap="none" dirty="0">
                <a:solidFill>
                  <a:srgbClr val="7030A0"/>
                </a:solidFill>
              </a:rPr>
              <a:t>But it is not a sensitive indicator of who will respond poorly – therefore good as a screening tool only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pacificfertility.ca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66935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>
                <a:solidFill>
                  <a:srgbClr val="7030A0"/>
                </a:solidFill>
              </a:rPr>
              <a:t>Eggs. </a:t>
            </a:r>
            <a:r>
              <a:rPr lang="en-CA" dirty="0"/>
              <a:t>EASY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474726" indent="-474726" defTabSz="519937">
              <a:spcBef>
                <a:spcPts val="600"/>
              </a:spcBef>
              <a:defRPr sz="3827"/>
            </a:pPr>
            <a:r>
              <a:rPr lang="en-US" sz="3100" cap="none" dirty="0"/>
              <a:t>Anti-Müllerian Hormone (AMH)*</a:t>
            </a:r>
          </a:p>
          <a:p>
            <a:pPr marL="1124956" lvl="1" indent="-474726" defTabSz="519937">
              <a:spcBef>
                <a:spcPts val="600"/>
              </a:spcBef>
              <a:defRPr sz="3827"/>
            </a:pPr>
            <a:r>
              <a:rPr lang="en-US" sz="2816" cap="none" dirty="0">
                <a:solidFill>
                  <a:srgbClr val="7030A0"/>
                </a:solidFill>
              </a:rPr>
              <a:t>AMH is made by granulosa cells of developing follicles and are FSH/LH independent </a:t>
            </a:r>
          </a:p>
          <a:p>
            <a:pPr marL="1124956" lvl="1" indent="-474726" defTabSz="519937">
              <a:spcBef>
                <a:spcPts val="600"/>
              </a:spcBef>
              <a:defRPr sz="3827"/>
            </a:pPr>
            <a:r>
              <a:rPr lang="en-US" sz="2816" cap="none" dirty="0">
                <a:solidFill>
                  <a:srgbClr val="7030A0"/>
                </a:solidFill>
              </a:rPr>
              <a:t>stays consistent cycle to cycle</a:t>
            </a:r>
          </a:p>
          <a:p>
            <a:pPr marL="1124956" lvl="1" indent="-474726" defTabSz="519937">
              <a:spcBef>
                <a:spcPts val="600"/>
              </a:spcBef>
              <a:defRPr sz="3827"/>
            </a:pPr>
            <a:r>
              <a:rPr lang="en-US" sz="2816" cap="none" dirty="0">
                <a:solidFill>
                  <a:srgbClr val="7030A0"/>
                </a:solidFill>
              </a:rPr>
              <a:t>Can be obtained on any day of the cycle</a:t>
            </a:r>
          </a:p>
          <a:p>
            <a:pPr marL="1124956" lvl="1" indent="-474726" defTabSz="519937">
              <a:spcBef>
                <a:spcPts val="600"/>
              </a:spcBef>
              <a:defRPr sz="3827"/>
            </a:pPr>
            <a:r>
              <a:rPr lang="en-US" sz="2816" cap="none" dirty="0">
                <a:solidFill>
                  <a:srgbClr val="7030A0"/>
                </a:solidFill>
              </a:rPr>
              <a:t>High (2-3X) in PCOS</a:t>
            </a:r>
          </a:p>
          <a:p>
            <a:pPr marL="1124956" lvl="1" indent="-474726" defTabSz="519937">
              <a:spcBef>
                <a:spcPts val="600"/>
              </a:spcBef>
              <a:defRPr sz="3827"/>
            </a:pPr>
            <a:r>
              <a:rPr lang="en-US" sz="2816" cap="none" dirty="0">
                <a:solidFill>
                  <a:srgbClr val="7030A0"/>
                </a:solidFill>
              </a:rPr>
              <a:t>When low will predict poor response to ovarian stimulation, poor embryo quality, and poor IVF outcomes</a:t>
            </a:r>
          </a:p>
          <a:p>
            <a:pPr marL="1124956" lvl="1" indent="-474726" defTabSz="519937">
              <a:spcBef>
                <a:spcPts val="600"/>
              </a:spcBef>
              <a:defRPr sz="3827"/>
            </a:pPr>
            <a:endParaRPr lang="en-US" sz="2816" cap="none" dirty="0">
              <a:solidFill>
                <a:srgbClr val="7030A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pacificfertility.ca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79609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>
                <a:solidFill>
                  <a:srgbClr val="7030A0"/>
                </a:solidFill>
              </a:rPr>
              <a:t>Eggs. </a:t>
            </a:r>
            <a:r>
              <a:rPr lang="en-CA" dirty="0"/>
              <a:t>EASY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474726" indent="-474726" defTabSz="519937">
              <a:spcBef>
                <a:spcPts val="600"/>
              </a:spcBef>
              <a:defRPr sz="3827"/>
            </a:pPr>
            <a:r>
              <a:rPr lang="en-US" sz="3100" cap="none" dirty="0"/>
              <a:t>Ultrasound (Antral follicle counts, AFC)*</a:t>
            </a:r>
          </a:p>
          <a:p>
            <a:pPr marL="1124956" lvl="1" indent="-474726" defTabSz="519937">
              <a:spcBef>
                <a:spcPts val="600"/>
              </a:spcBef>
              <a:defRPr sz="3827"/>
            </a:pPr>
            <a:r>
              <a:rPr lang="en-US" sz="2816" cap="none" dirty="0">
                <a:solidFill>
                  <a:srgbClr val="7030A0"/>
                </a:solidFill>
              </a:rPr>
              <a:t>Sum of antral follicles in both ovaries via transvaginal ultrasound in the follicular phase</a:t>
            </a:r>
          </a:p>
          <a:p>
            <a:pPr marL="1124956" lvl="1" indent="-474726" defTabSz="519937">
              <a:spcBef>
                <a:spcPts val="600"/>
              </a:spcBef>
              <a:defRPr sz="3827"/>
            </a:pPr>
            <a:r>
              <a:rPr lang="en-US" sz="2816" cap="none" dirty="0">
                <a:solidFill>
                  <a:srgbClr val="7030A0"/>
                </a:solidFill>
              </a:rPr>
              <a:t>3-6 total is considered ‘low’ and linked with poor response during IVF</a:t>
            </a:r>
          </a:p>
          <a:p>
            <a:pPr marL="1124956" lvl="1" indent="-474726" defTabSz="519937">
              <a:spcBef>
                <a:spcPts val="600"/>
              </a:spcBef>
              <a:defRPr sz="3827"/>
            </a:pPr>
            <a:r>
              <a:rPr lang="en-US" sz="2816" cap="none" dirty="0">
                <a:solidFill>
                  <a:srgbClr val="7030A0"/>
                </a:solidFill>
              </a:rPr>
              <a:t>Increased in PCOS</a:t>
            </a:r>
          </a:p>
          <a:p>
            <a:pPr marL="1124956" lvl="1" indent="-474726" defTabSz="519937">
              <a:spcBef>
                <a:spcPts val="600"/>
              </a:spcBef>
              <a:defRPr sz="3827"/>
            </a:pPr>
            <a:r>
              <a:rPr lang="en-US" sz="2816" cap="none" dirty="0">
                <a:solidFill>
                  <a:srgbClr val="7030A0"/>
                </a:solidFill>
              </a:rPr>
              <a:t>Decreased by OCP use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pacificfertility.ca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22860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>
                <a:solidFill>
                  <a:srgbClr val="7030A0"/>
                </a:solidFill>
              </a:rPr>
              <a:t>Summary - Eggs. </a:t>
            </a:r>
            <a:r>
              <a:rPr lang="en-CA" dirty="0"/>
              <a:t>EASY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7500" lnSpcReduction="20000"/>
          </a:bodyPr>
          <a:lstStyle/>
          <a:p>
            <a:pPr marL="474726" indent="-474726" defTabSz="519937">
              <a:spcBef>
                <a:spcPts val="600"/>
              </a:spcBef>
              <a:defRPr sz="3827"/>
            </a:pPr>
            <a:r>
              <a:rPr lang="en-US" sz="3100" cap="none" dirty="0"/>
              <a:t>Obtain a menstrual history</a:t>
            </a:r>
          </a:p>
          <a:p>
            <a:pPr marL="474726" indent="-474726" defTabSz="519937">
              <a:spcBef>
                <a:spcPts val="600"/>
              </a:spcBef>
              <a:defRPr sz="3827"/>
            </a:pPr>
            <a:r>
              <a:rPr lang="en-US" sz="3100" cap="none" dirty="0"/>
              <a:t>Get:</a:t>
            </a:r>
          </a:p>
          <a:p>
            <a:pPr marL="1124956" lvl="1" indent="-474726" defTabSz="519937">
              <a:spcBef>
                <a:spcPts val="600"/>
              </a:spcBef>
              <a:defRPr sz="3827"/>
            </a:pPr>
            <a:r>
              <a:rPr lang="en-US" sz="2816" cap="none" dirty="0"/>
              <a:t>FSH</a:t>
            </a:r>
          </a:p>
          <a:p>
            <a:pPr marL="1124956" lvl="1" indent="-474726" defTabSz="519937">
              <a:spcBef>
                <a:spcPts val="600"/>
              </a:spcBef>
              <a:defRPr sz="3827"/>
            </a:pPr>
            <a:r>
              <a:rPr lang="en-US" sz="2816" cap="none" dirty="0"/>
              <a:t>Estradiol</a:t>
            </a:r>
          </a:p>
          <a:p>
            <a:pPr marL="1124956" lvl="1" indent="-474726" defTabSz="519937">
              <a:spcBef>
                <a:spcPts val="600"/>
              </a:spcBef>
              <a:defRPr sz="3827"/>
            </a:pPr>
            <a:r>
              <a:rPr lang="en-US" sz="2816" cap="none" dirty="0"/>
              <a:t>AMH</a:t>
            </a:r>
            <a:r>
              <a:rPr lang="en-US" sz="2816" dirty="0"/>
              <a:t> (for cases where you suspect drop in egg reserve)</a:t>
            </a:r>
            <a:endParaRPr lang="en-US" sz="2816" cap="none" dirty="0"/>
          </a:p>
          <a:p>
            <a:pPr marL="1124956" lvl="1" indent="-474726" defTabSz="519937">
              <a:spcBef>
                <a:spcPts val="600"/>
              </a:spcBef>
              <a:defRPr sz="3827"/>
            </a:pPr>
            <a:r>
              <a:rPr lang="en-US" sz="2816" cap="none" dirty="0"/>
              <a:t>and if abnormal, refer to specialist for further diagnostics like AFC, and treatment</a:t>
            </a:r>
          </a:p>
          <a:p>
            <a:pPr marL="650230" lvl="1" indent="0" defTabSz="519937">
              <a:spcBef>
                <a:spcPts val="600"/>
              </a:spcBef>
              <a:buNone/>
              <a:defRPr sz="3827"/>
            </a:pPr>
            <a:endParaRPr lang="en-US" sz="2816" cap="none" dirty="0"/>
          </a:p>
          <a:p>
            <a:pPr marL="474726" indent="-474726" defTabSz="519937">
              <a:spcBef>
                <a:spcPts val="600"/>
              </a:spcBef>
              <a:defRPr sz="3827"/>
            </a:pPr>
            <a:r>
              <a:rPr lang="en-US" sz="2816" cap="none" dirty="0">
                <a:solidFill>
                  <a:srgbClr val="7030A0"/>
                </a:solidFill>
              </a:rPr>
              <a:t>What about other hormones?</a:t>
            </a:r>
          </a:p>
          <a:p>
            <a:pPr marL="1124956" lvl="1" indent="-474726" defTabSz="519937">
              <a:spcBef>
                <a:spcPts val="600"/>
              </a:spcBef>
              <a:defRPr sz="3827"/>
            </a:pPr>
            <a:r>
              <a:rPr lang="en-US" sz="2800" cap="none" dirty="0">
                <a:solidFill>
                  <a:srgbClr val="7030A0"/>
                </a:solidFill>
              </a:rPr>
              <a:t>TSH – only for ensuring </a:t>
            </a:r>
            <a:r>
              <a:rPr lang="en-US" sz="2800" cap="none" dirty="0" err="1">
                <a:solidFill>
                  <a:srgbClr val="7030A0"/>
                </a:solidFill>
              </a:rPr>
              <a:t>euthyroid</a:t>
            </a:r>
            <a:r>
              <a:rPr lang="en-US" sz="2800" cap="none" dirty="0">
                <a:solidFill>
                  <a:srgbClr val="7030A0"/>
                </a:solidFill>
              </a:rPr>
              <a:t> status (target 2.5-3.0 ng/ml)</a:t>
            </a:r>
          </a:p>
          <a:p>
            <a:pPr marL="1124956" lvl="1" indent="-474726" defTabSz="519937">
              <a:spcBef>
                <a:spcPts val="600"/>
              </a:spcBef>
              <a:defRPr sz="3827"/>
            </a:pPr>
            <a:r>
              <a:rPr lang="en-US" sz="2800" cap="none" dirty="0">
                <a:solidFill>
                  <a:srgbClr val="7030A0"/>
                </a:solidFill>
              </a:rPr>
              <a:t>Prolactin – only for oligo-ovulatory or </a:t>
            </a:r>
            <a:r>
              <a:rPr lang="en-US" sz="2800" cap="none" dirty="0" err="1">
                <a:solidFill>
                  <a:srgbClr val="7030A0"/>
                </a:solidFill>
              </a:rPr>
              <a:t>anovulatory</a:t>
            </a:r>
            <a:r>
              <a:rPr lang="en-US" sz="2800" cap="none" dirty="0">
                <a:solidFill>
                  <a:srgbClr val="7030A0"/>
                </a:solidFill>
              </a:rPr>
              <a:t> cases</a:t>
            </a:r>
          </a:p>
          <a:p>
            <a:pPr marL="1124956" lvl="1" indent="-474726" defTabSz="519937">
              <a:spcBef>
                <a:spcPts val="600"/>
              </a:spcBef>
              <a:defRPr sz="3827"/>
            </a:pPr>
            <a:r>
              <a:rPr lang="en-US" sz="2800" cap="none" dirty="0">
                <a:solidFill>
                  <a:srgbClr val="7030A0"/>
                </a:solidFill>
              </a:rPr>
              <a:t>Fancy other stuff you see ordered?  (ex. DHEA, 17-hydroxyprogesterone </a:t>
            </a:r>
            <a:r>
              <a:rPr lang="en-US" sz="2800" cap="none" dirty="0" err="1">
                <a:solidFill>
                  <a:srgbClr val="7030A0"/>
                </a:solidFill>
              </a:rPr>
              <a:t>etc</a:t>
            </a:r>
            <a:r>
              <a:rPr lang="en-US" sz="2800" cap="none" dirty="0">
                <a:solidFill>
                  <a:srgbClr val="7030A0"/>
                </a:solidFill>
              </a:rPr>
              <a:t>) may assist with the diagnosis of PCOS, but won’t really help in the early stages – let the fertility clinic organize it if required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pacificfertility.ca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59397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>
                <a:solidFill>
                  <a:srgbClr val="7030A0"/>
                </a:solidFill>
              </a:rPr>
              <a:t>Anatomy. </a:t>
            </a:r>
            <a:r>
              <a:rPr lang="en-CA" dirty="0"/>
              <a:t>EASY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474726" indent="-474726" defTabSz="519937">
              <a:spcBef>
                <a:spcPts val="600"/>
              </a:spcBef>
              <a:defRPr sz="3827"/>
            </a:pPr>
            <a:r>
              <a:rPr lang="en-US" sz="3100" cap="none" dirty="0"/>
              <a:t>We need a normal uterine cavity, myometrium, Fallopian tubes, and ovaries</a:t>
            </a:r>
          </a:p>
          <a:p>
            <a:pPr marL="474726" indent="-474726" defTabSz="519937">
              <a:spcBef>
                <a:spcPts val="600"/>
              </a:spcBef>
              <a:defRPr sz="3827"/>
            </a:pPr>
            <a:r>
              <a:rPr lang="en-US" sz="3100" cap="none" dirty="0"/>
              <a:t>The appearance of the ovaries and pelvic space is only needed if the patient has symptoms of a GYN issue or prior issues</a:t>
            </a:r>
          </a:p>
          <a:p>
            <a:pPr marL="474726" indent="-474726" defTabSz="519937">
              <a:spcBef>
                <a:spcPts val="600"/>
              </a:spcBef>
              <a:defRPr sz="3827"/>
            </a:pPr>
            <a:r>
              <a:rPr lang="en-US" sz="3100" cap="none" dirty="0"/>
              <a:t>If not, we check out the uterus and tubes via:</a:t>
            </a:r>
          </a:p>
          <a:p>
            <a:pPr marL="1814810" lvl="2" indent="-514350" defTabSz="519937">
              <a:spcBef>
                <a:spcPts val="600"/>
              </a:spcBef>
              <a:buAutoNum type="arabicPeriod"/>
              <a:defRPr sz="3827"/>
            </a:pPr>
            <a:r>
              <a:rPr lang="en-US" sz="2532" cap="none" dirty="0"/>
              <a:t>HSG</a:t>
            </a:r>
          </a:p>
          <a:p>
            <a:pPr marL="1814810" lvl="2" indent="-514350" defTabSz="519937">
              <a:spcBef>
                <a:spcPts val="600"/>
              </a:spcBef>
              <a:buAutoNum type="arabicPeriod"/>
              <a:defRPr sz="3827"/>
            </a:pPr>
            <a:r>
              <a:rPr lang="en-US" sz="2816" cap="none" dirty="0"/>
              <a:t>Laparoscopy with </a:t>
            </a:r>
            <a:r>
              <a:rPr lang="en-US" sz="2816" cap="none" dirty="0" err="1"/>
              <a:t>hydrotubation</a:t>
            </a:r>
            <a:r>
              <a:rPr lang="en-US" sz="2816" cap="none" dirty="0"/>
              <a:t> - if the clinical situation suggests this is required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pacificfertility.ca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45214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Anatomy. EASY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CA" dirty="0">
                <a:solidFill>
                  <a:srgbClr val="7030A0"/>
                </a:solidFill>
              </a:rPr>
              <a:t>Anatomy. </a:t>
            </a:r>
            <a:r>
              <a:rPr lang="en-CA" dirty="0"/>
              <a:t>EASY</a:t>
            </a:r>
            <a:endParaRPr dirty="0"/>
          </a:p>
        </p:txBody>
      </p:sp>
      <p:sp>
        <p:nvSpPr>
          <p:cNvPr id="154" name="What to do if abnormal?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 lnSpcReduction="10000"/>
          </a:bodyPr>
          <a:lstStyle/>
          <a:p>
            <a:pPr>
              <a:buBlip>
                <a:blip r:embed="rId2"/>
              </a:buBlip>
            </a:pPr>
            <a:r>
              <a:rPr lang="en-CA" sz="3600" cap="none" dirty="0"/>
              <a:t>HSG is the most practical</a:t>
            </a:r>
          </a:p>
          <a:p>
            <a:pPr>
              <a:buBlip>
                <a:blip r:embed="rId2"/>
              </a:buBlip>
            </a:pPr>
            <a:r>
              <a:rPr sz="3600" cap="none" dirty="0"/>
              <a:t>What to do if </a:t>
            </a:r>
            <a:r>
              <a:rPr lang="en-US" sz="3600" cap="none" dirty="0"/>
              <a:t>HSG abnormal?</a:t>
            </a:r>
          </a:p>
          <a:p>
            <a:pPr lvl="1"/>
            <a:r>
              <a:rPr lang="en-US" sz="3200" cap="none" dirty="0"/>
              <a:t>The patient should be placed on antibiotics for 3 days (doxycycline 100mg PO BID x 3d)</a:t>
            </a:r>
            <a:endParaRPr sz="3200" cap="none" dirty="0"/>
          </a:p>
          <a:p>
            <a:pPr>
              <a:buBlip>
                <a:blip r:embed="rId2"/>
              </a:buBlip>
            </a:pPr>
            <a:r>
              <a:rPr sz="3600" cap="none" dirty="0"/>
              <a:t> </a:t>
            </a:r>
            <a:r>
              <a:rPr lang="en-US" sz="3600" cap="none" dirty="0"/>
              <a:t>Referral for fertility consultation</a:t>
            </a:r>
          </a:p>
          <a:p>
            <a:pPr lvl="1"/>
            <a:r>
              <a:rPr lang="en-CA" sz="3316" cap="none" dirty="0"/>
              <a:t>I</a:t>
            </a:r>
            <a:r>
              <a:rPr lang="en-US" sz="3316" cap="none" dirty="0"/>
              <a:t>f one tube blocked, ultrasound follicle tracking can help with timing of intercourse or insemination</a:t>
            </a:r>
          </a:p>
          <a:p>
            <a:pPr lvl="1"/>
            <a:r>
              <a:rPr lang="en-CA" sz="3316" cap="none" dirty="0"/>
              <a:t>Both tubes blocked?  Only IVF</a:t>
            </a:r>
            <a:endParaRPr sz="3316" cap="none" dirty="0"/>
          </a:p>
        </p:txBody>
      </p:sp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perm. EASY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>
                <a:solidFill>
                  <a:srgbClr val="7030A0"/>
                </a:solidFill>
              </a:rPr>
              <a:t>Sperm. </a:t>
            </a:r>
            <a:r>
              <a:rPr dirty="0"/>
              <a:t>EASY</a:t>
            </a:r>
          </a:p>
        </p:txBody>
      </p:sp>
      <p:sp>
        <p:nvSpPr>
          <p:cNvPr id="157" name="Sperm is the easiest thing to check. Except for the man who believes it’s not a man’s problem.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517398" indent="-517398" defTabSz="566674">
              <a:spcBef>
                <a:spcPts val="1200"/>
              </a:spcBef>
              <a:buBlip>
                <a:blip r:embed="rId2"/>
              </a:buBlip>
              <a:defRPr sz="4171"/>
            </a:pPr>
            <a:r>
              <a:rPr cap="none" dirty="0"/>
              <a:t>Sperm is the easiest thing to check. </a:t>
            </a:r>
            <a:endParaRPr lang="en-US" cap="none" dirty="0"/>
          </a:p>
          <a:p>
            <a:pPr marL="517398" indent="-517398" defTabSz="566674">
              <a:spcBef>
                <a:spcPts val="1200"/>
              </a:spcBef>
              <a:buBlip>
                <a:blip r:embed="rId2"/>
              </a:buBlip>
              <a:defRPr sz="4171"/>
            </a:pPr>
            <a:r>
              <a:rPr cap="none" dirty="0"/>
              <a:t>Except for the </a:t>
            </a:r>
            <a:r>
              <a:rPr lang="en-US" cap="none" dirty="0"/>
              <a:t>prehistoric </a:t>
            </a:r>
            <a:r>
              <a:rPr cap="none" dirty="0"/>
              <a:t>man who believes it’s not a man’s problem. </a:t>
            </a:r>
          </a:p>
          <a:p>
            <a:pPr marL="517398" indent="-517398" defTabSz="566674">
              <a:spcBef>
                <a:spcPts val="1200"/>
              </a:spcBef>
              <a:buBlip>
                <a:blip r:embed="rId2"/>
              </a:buBlip>
              <a:defRPr sz="4171"/>
            </a:pPr>
            <a:r>
              <a:rPr cap="none" dirty="0"/>
              <a:t>Concentration, motility, progressive forms, morphology all have importance, but the biggest predictors are concentration and motility</a:t>
            </a:r>
            <a:endParaRPr lang="en-CA" cap="none" dirty="0"/>
          </a:p>
          <a:p>
            <a:pPr marL="517398" indent="-517398" defTabSz="566674">
              <a:spcBef>
                <a:spcPts val="1200"/>
              </a:spcBef>
              <a:buBlip>
                <a:blip r:embed="rId2"/>
              </a:buBlip>
              <a:defRPr sz="4171"/>
            </a:pPr>
            <a:r>
              <a:rPr lang="en-CA" cap="none" dirty="0"/>
              <a:t>Abstain from an ejaculate 2-5d prior to testing</a:t>
            </a:r>
            <a:endParaRPr cap="none" dirty="0"/>
          </a:p>
        </p:txBody>
      </p:sp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CA" dirty="0">
                <a:solidFill>
                  <a:srgbClr val="7030A0"/>
                </a:solidFill>
              </a:rPr>
              <a:t>Sperm. </a:t>
            </a:r>
            <a:r>
              <a:rPr lang="en-CA" dirty="0"/>
              <a:t>EASY</a:t>
            </a:r>
            <a:endParaRPr dirty="0"/>
          </a:p>
        </p:txBody>
      </p:sp>
      <p:sp>
        <p:nvSpPr>
          <p:cNvPr id="160" name="Body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>
              <a:buBlip>
                <a:blip r:embed="rId2"/>
              </a:buBlip>
            </a:pPr>
            <a:r>
              <a:rPr lang="en-US" sz="3600" cap="none" dirty="0"/>
              <a:t>Test after 12 months of trying (just like for women)</a:t>
            </a:r>
          </a:p>
          <a:p>
            <a:pPr>
              <a:buBlip>
                <a:blip r:embed="rId2"/>
              </a:buBlip>
            </a:pPr>
            <a:r>
              <a:rPr lang="en-US" sz="3600" cap="none" dirty="0"/>
              <a:t>Or test after 6 months in couples where the female partner is over 35</a:t>
            </a:r>
          </a:p>
          <a:p>
            <a:pPr>
              <a:buBlip>
                <a:blip r:embed="rId2"/>
              </a:buBlip>
            </a:pPr>
            <a:r>
              <a:rPr lang="en-US" sz="3600" cap="none" dirty="0"/>
              <a:t>Screen for:</a:t>
            </a:r>
          </a:p>
          <a:p>
            <a:pPr lvl="1"/>
            <a:r>
              <a:rPr lang="en-US" sz="3200" cap="none" dirty="0"/>
              <a:t>Systemic disease like diabetes</a:t>
            </a:r>
          </a:p>
          <a:p>
            <a:pPr lvl="1"/>
            <a:r>
              <a:rPr lang="en-US" sz="3200" cap="none" dirty="0"/>
              <a:t>Exposure to </a:t>
            </a:r>
            <a:r>
              <a:rPr lang="en-US" sz="3200" cap="none" dirty="0" err="1"/>
              <a:t>gonadotoxins</a:t>
            </a:r>
            <a:r>
              <a:rPr lang="en-US" sz="3200" cap="none" dirty="0"/>
              <a:t>/heat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7030A0"/>
                </a:solidFill>
              </a:rPr>
              <a:t>disclosure</a:t>
            </a:r>
            <a:endParaRPr lang="en-CA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I do not currently participate in any research trials with pharmaceutical companies involved with fertility care</a:t>
            </a:r>
          </a:p>
          <a:p>
            <a:r>
              <a:rPr lang="en-US" dirty="0"/>
              <a:t>I do not receive any research grants or stipends from such companies</a:t>
            </a:r>
          </a:p>
          <a:p>
            <a:r>
              <a:rPr lang="en-US" dirty="0"/>
              <a:t>I am current a principal investigator with a microbiome endometrial assay from Igenomix but receive no payment or reimbursement for clinical activities </a:t>
            </a:r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pacificfertility.ca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28274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>
                <a:solidFill>
                  <a:srgbClr val="7030A0"/>
                </a:solidFill>
              </a:rPr>
              <a:t>Sperm. </a:t>
            </a:r>
            <a:r>
              <a:rPr lang="en-CA" dirty="0"/>
              <a:t>EASY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Interpreting the semen analysis</a:t>
            </a:r>
          </a:p>
          <a:p>
            <a:pPr lvl="1"/>
            <a:r>
              <a:rPr lang="en-US" cap="none" dirty="0"/>
              <a:t>We know when men are fertile</a:t>
            </a:r>
          </a:p>
          <a:p>
            <a:pPr lvl="2"/>
            <a:r>
              <a:rPr lang="en-US" cap="none" dirty="0"/>
              <a:t>Concentration &gt;48M/mL, motility over 63%, and morphology over 12%</a:t>
            </a:r>
          </a:p>
          <a:p>
            <a:pPr lvl="1"/>
            <a:r>
              <a:rPr lang="en-US" cap="none" dirty="0"/>
              <a:t>We know when they are </a:t>
            </a:r>
            <a:r>
              <a:rPr lang="en-US" cap="none" dirty="0" err="1"/>
              <a:t>subfertile</a:t>
            </a:r>
            <a:endParaRPr lang="en-US" cap="none" dirty="0"/>
          </a:p>
          <a:p>
            <a:pPr lvl="2"/>
            <a:r>
              <a:rPr lang="en-US" cap="none" dirty="0"/>
              <a:t>Concentration &lt;13.5M/mL, motility &lt;32%, morphology &lt;9%</a:t>
            </a:r>
          </a:p>
          <a:p>
            <a:pPr lvl="1"/>
            <a:r>
              <a:rPr lang="en-US" cap="none" dirty="0"/>
              <a:t>In between we don’t really know</a:t>
            </a:r>
          </a:p>
          <a:p>
            <a:pPr lvl="1"/>
            <a:r>
              <a:rPr lang="en-US" cap="none" dirty="0"/>
              <a:t>So men having values within the reference range may still be infertile</a:t>
            </a:r>
          </a:p>
          <a:p>
            <a:r>
              <a:rPr lang="en-US" cap="none" dirty="0"/>
              <a:t>Lower acceptable limits:</a:t>
            </a:r>
          </a:p>
          <a:p>
            <a:pPr lvl="1"/>
            <a:r>
              <a:rPr lang="en-US" cap="none" dirty="0"/>
              <a:t>Concentration 15M/mL</a:t>
            </a:r>
          </a:p>
          <a:p>
            <a:pPr lvl="1"/>
            <a:r>
              <a:rPr lang="en-US" cap="none" dirty="0"/>
              <a:t>Motility &lt;40%</a:t>
            </a:r>
          </a:p>
          <a:p>
            <a:pPr lvl="1"/>
            <a:r>
              <a:rPr lang="en-US" cap="none" dirty="0"/>
              <a:t>Morphology &lt;4%</a:t>
            </a:r>
          </a:p>
        </p:txBody>
      </p:sp>
    </p:spTree>
    <p:extLst>
      <p:ext uri="{BB962C8B-B14F-4D97-AF65-F5344CB8AC3E}">
        <p14:creationId xmlns:p14="http://schemas.microsoft.com/office/powerpoint/2010/main" val="2125054080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>
                <a:solidFill>
                  <a:srgbClr val="7030A0"/>
                </a:solidFill>
              </a:rPr>
              <a:t>Sperm. </a:t>
            </a:r>
            <a:r>
              <a:rPr lang="en-CA" dirty="0"/>
              <a:t>EASY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cap="none" dirty="0"/>
              <a:t>What to do when abnormal?</a:t>
            </a:r>
          </a:p>
          <a:p>
            <a:pPr lvl="1"/>
            <a:r>
              <a:rPr lang="en-US" cap="none" dirty="0"/>
              <a:t>Referral to a fertility </a:t>
            </a:r>
            <a:r>
              <a:rPr lang="en-US" cap="none" dirty="0" err="1"/>
              <a:t>centre</a:t>
            </a:r>
            <a:endParaRPr lang="en-US" cap="none" dirty="0"/>
          </a:p>
          <a:p>
            <a:pPr lvl="1"/>
            <a:r>
              <a:rPr lang="en-US" cap="none" dirty="0"/>
              <a:t>If concentration under 10M/mL, with impaired sexual function, consider FSH AND Testosterone determinations</a:t>
            </a:r>
          </a:p>
          <a:p>
            <a:r>
              <a:rPr lang="en-US" cap="none" dirty="0"/>
              <a:t>More advanced testing?</a:t>
            </a:r>
          </a:p>
          <a:p>
            <a:pPr lvl="1"/>
            <a:r>
              <a:rPr lang="en-US" cap="none" dirty="0"/>
              <a:t>Leave it up to the fertility clinic</a:t>
            </a:r>
          </a:p>
          <a:p>
            <a:pPr lvl="1"/>
            <a:r>
              <a:rPr lang="en-US" cap="none" dirty="0"/>
              <a:t>Can include ultrasound, screening for CF, karyotyping, microdeletion screening, more advanced endocrine screening</a:t>
            </a:r>
            <a:endParaRPr lang="en-CA" cap="none" dirty="0"/>
          </a:p>
        </p:txBody>
      </p:sp>
    </p:spTree>
    <p:extLst>
      <p:ext uri="{BB962C8B-B14F-4D97-AF65-F5344CB8AC3E}">
        <p14:creationId xmlns:p14="http://schemas.microsoft.com/office/powerpoint/2010/main" val="3213825910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>
                <a:solidFill>
                  <a:srgbClr val="7030A0"/>
                </a:solidFill>
              </a:rPr>
              <a:t>Sperm. </a:t>
            </a:r>
            <a:r>
              <a:rPr lang="en-CA" dirty="0"/>
              <a:t>EASY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What about morphology</a:t>
            </a:r>
          </a:p>
          <a:p>
            <a:pPr lvl="1"/>
            <a:r>
              <a:rPr lang="en-US" cap="none" dirty="0"/>
              <a:t>The appearance of sperm</a:t>
            </a:r>
          </a:p>
          <a:p>
            <a:pPr lvl="1"/>
            <a:r>
              <a:rPr lang="en-US" cap="none" dirty="0"/>
              <a:t>Sometimes reports will show high numbers of abnormal sperm, or immature forms</a:t>
            </a:r>
          </a:p>
          <a:p>
            <a:pPr lvl="1"/>
            <a:r>
              <a:rPr lang="en-US" cap="none" dirty="0"/>
              <a:t>If the concentration and motility are normal, don’t panic</a:t>
            </a:r>
          </a:p>
          <a:p>
            <a:pPr lvl="1"/>
            <a:r>
              <a:rPr lang="en-US" cap="none" dirty="0"/>
              <a:t>Note the time to process – often the recommended times are exceeded</a:t>
            </a:r>
          </a:p>
          <a:p>
            <a:pPr lvl="1"/>
            <a:r>
              <a:rPr lang="en-US" cap="none" dirty="0"/>
              <a:t>Morphologic abnormalities may require ICSI for correction during IVF</a:t>
            </a:r>
            <a:endParaRPr lang="en-CA" cap="none" dirty="0"/>
          </a:p>
        </p:txBody>
      </p:sp>
    </p:spTree>
    <p:extLst>
      <p:ext uri="{BB962C8B-B14F-4D97-AF65-F5344CB8AC3E}">
        <p14:creationId xmlns:p14="http://schemas.microsoft.com/office/powerpoint/2010/main" val="2406685529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7030A0"/>
                </a:solidFill>
              </a:rPr>
              <a:t>EAS.Y – </a:t>
            </a:r>
            <a:r>
              <a:rPr lang="en-US" dirty="0"/>
              <a:t>what about the </a:t>
            </a:r>
            <a:r>
              <a:rPr lang="en-US" dirty="0">
                <a:solidFill>
                  <a:srgbClr val="7030A0"/>
                </a:solidFill>
              </a:rPr>
              <a:t>Y</a:t>
            </a:r>
            <a:r>
              <a:rPr lang="en-US" dirty="0"/>
              <a:t>?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cap="none" dirty="0"/>
              <a:t>Even in unexplained infertility, in a large cohort trial (</a:t>
            </a:r>
            <a:r>
              <a:rPr lang="en-US" cap="none" dirty="0" err="1"/>
              <a:t>Brandes</a:t>
            </a:r>
            <a:r>
              <a:rPr lang="en-US" cap="none" dirty="0"/>
              <a:t> et al, 2010, Human Reproduction)</a:t>
            </a:r>
          </a:p>
          <a:p>
            <a:pPr lvl="1"/>
            <a:r>
              <a:rPr lang="en-US" cap="none" dirty="0"/>
              <a:t>2476 patients, with or without treatment</a:t>
            </a:r>
          </a:p>
          <a:p>
            <a:pPr lvl="1"/>
            <a:r>
              <a:rPr lang="en-US" cap="none" dirty="0"/>
              <a:t>98.6% were pregnant within three years of first visit</a:t>
            </a:r>
          </a:p>
          <a:p>
            <a:pPr lvl="1"/>
            <a:r>
              <a:rPr lang="en-US" cap="none" dirty="0"/>
              <a:t>And most (75%) were conceived spontaneously</a:t>
            </a:r>
          </a:p>
          <a:p>
            <a:r>
              <a:rPr lang="en-US" cap="none" dirty="0"/>
              <a:t>So Yes, eventually most couples will conceive</a:t>
            </a:r>
          </a:p>
          <a:p>
            <a:r>
              <a:rPr lang="en-US" cap="none" dirty="0"/>
              <a:t>Enemy – time</a:t>
            </a:r>
          </a:p>
          <a:p>
            <a:pPr lvl="1"/>
            <a:r>
              <a:rPr lang="en-CA" cap="none" dirty="0"/>
              <a:t>W</a:t>
            </a:r>
            <a:r>
              <a:rPr lang="en-US" cap="none" dirty="0"/>
              <a:t>e also see a lot of couples planning on having 2-3 children but presenting at age 35</a:t>
            </a:r>
          </a:p>
          <a:p>
            <a:pPr lvl="1"/>
            <a:r>
              <a:rPr lang="en-CA" cap="none" dirty="0"/>
              <a:t>In their case, IVF for cryopreservation of embryos is ideal to allow future family expansion</a:t>
            </a:r>
          </a:p>
        </p:txBody>
      </p:sp>
    </p:spTree>
    <p:extLst>
      <p:ext uri="{BB962C8B-B14F-4D97-AF65-F5344CB8AC3E}">
        <p14:creationId xmlns:p14="http://schemas.microsoft.com/office/powerpoint/2010/main" val="2694591972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7030A0"/>
                </a:solidFill>
              </a:rPr>
              <a:t>Common fertility office questions</a:t>
            </a:r>
            <a:endParaRPr lang="en-CA" dirty="0">
              <a:solidFill>
                <a:srgbClr val="7030A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4694" y="2261286"/>
            <a:ext cx="11055415" cy="6808573"/>
          </a:xfrm>
        </p:spPr>
        <p:txBody>
          <a:bodyPr>
            <a:normAutofit/>
          </a:bodyPr>
          <a:lstStyle/>
          <a:p>
            <a:r>
              <a:rPr lang="en-US" cap="none" dirty="0"/>
              <a:t>Timing of intercourse?</a:t>
            </a:r>
          </a:p>
          <a:p>
            <a:pPr lvl="1"/>
            <a:r>
              <a:rPr lang="en-US" cap="none" dirty="0"/>
              <a:t>Two approaches in the regularly menstruating patient</a:t>
            </a:r>
          </a:p>
          <a:p>
            <a:pPr lvl="2"/>
            <a:r>
              <a:rPr lang="en-US" cap="none" dirty="0"/>
              <a:t>Intercourse every other day, Cycle day 10-20</a:t>
            </a:r>
          </a:p>
          <a:p>
            <a:pPr lvl="2"/>
            <a:r>
              <a:rPr lang="en-US" cap="none" dirty="0"/>
              <a:t>Use of ovulation predictor kits (OPK) which assess the LH spike</a:t>
            </a:r>
          </a:p>
          <a:p>
            <a:pPr lvl="1"/>
            <a:r>
              <a:rPr lang="en-US" cap="none" dirty="0"/>
              <a:t>Which OPK kit to use?</a:t>
            </a:r>
          </a:p>
          <a:p>
            <a:pPr lvl="2"/>
            <a:r>
              <a:rPr lang="en-US" cap="none" dirty="0"/>
              <a:t>They all work the same way</a:t>
            </a:r>
          </a:p>
          <a:p>
            <a:r>
              <a:rPr lang="en-US" cap="none" dirty="0"/>
              <a:t>What about hot tubs</a:t>
            </a:r>
          </a:p>
          <a:p>
            <a:pPr lvl="1"/>
            <a:r>
              <a:rPr lang="en-US" cap="none" dirty="0"/>
              <a:t>Prolonged heat exposure not advised</a:t>
            </a:r>
          </a:p>
          <a:p>
            <a:pPr lvl="1"/>
            <a:r>
              <a:rPr lang="en-US" cap="none" dirty="0"/>
              <a:t>Prolonged saddle time for road bikers – heat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498535994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AED61A-61AD-FA43-999F-7D3A050302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7030A0"/>
                </a:solidFill>
              </a:rPr>
              <a:t>Common fertility office questions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888F5F-75A4-EE41-A2B3-78A6A502A6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cap="none" dirty="0"/>
              <a:t>Should I keep charting temperature?</a:t>
            </a:r>
          </a:p>
          <a:p>
            <a:pPr lvl="1"/>
            <a:r>
              <a:rPr lang="en-US" cap="none" dirty="0"/>
              <a:t>Only if the patient desires insanity</a:t>
            </a:r>
          </a:p>
          <a:p>
            <a:r>
              <a:rPr lang="en-US" cap="none" dirty="0"/>
              <a:t>Should I be taking progesterone in the luteal phase</a:t>
            </a:r>
          </a:p>
          <a:p>
            <a:pPr lvl="1"/>
            <a:r>
              <a:rPr lang="en-US" cap="none" dirty="0"/>
              <a:t>Common naturopath intervention based on salivary hormone levels</a:t>
            </a:r>
          </a:p>
          <a:p>
            <a:pPr lvl="1"/>
            <a:r>
              <a:rPr lang="en-US" cap="none" dirty="0"/>
              <a:t>Quick answer: in the absence of recurrent early loss, and short luteal phase:  NO</a:t>
            </a:r>
          </a:p>
          <a:p>
            <a:r>
              <a:rPr lang="en-US" cap="none" dirty="0"/>
              <a:t>I can wait as long as I want to get pregnant, right?</a:t>
            </a:r>
          </a:p>
          <a:p>
            <a:pPr lvl="1"/>
            <a:r>
              <a:rPr lang="en-US" cap="none" dirty="0"/>
              <a:t>No, the mediagenic advanced maternal age is a myth – generally celebrities getting pregnant after age 45 are doing it via donor egg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393436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A9B1C8-1B2A-474F-B5ED-87384BCC84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7030A0"/>
                </a:solidFill>
              </a:rPr>
              <a:t>Common fertility office questions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6D5BB9-A889-9543-9530-681E30D5FE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cap="none" dirty="0"/>
              <a:t>W</a:t>
            </a:r>
            <a:r>
              <a:rPr lang="en-US" cap="none" dirty="0"/>
              <a:t>hat about stress – should I just relax</a:t>
            </a:r>
          </a:p>
          <a:p>
            <a:pPr lvl="1"/>
            <a:r>
              <a:rPr lang="en-CA" cap="none" dirty="0"/>
              <a:t>N</a:t>
            </a:r>
            <a:r>
              <a:rPr lang="en-US" cap="none" dirty="0"/>
              <a:t>o.  Stress doesn’t impact fecundity – time does</a:t>
            </a:r>
          </a:p>
          <a:p>
            <a:r>
              <a:rPr lang="en-CA" cap="none" dirty="0"/>
              <a:t>I haven’t met a life partner, or I’m not sure I want a partner - should I freeze my eggs</a:t>
            </a:r>
          </a:p>
          <a:p>
            <a:pPr lvl="1"/>
            <a:r>
              <a:rPr lang="en-CA" cap="none" dirty="0"/>
              <a:t>Increasing trend in social oocyte freezing</a:t>
            </a:r>
          </a:p>
          <a:p>
            <a:r>
              <a:rPr lang="en-CA" cap="none" dirty="0"/>
              <a:t>I’ve heard IVF costs about $50,000</a:t>
            </a:r>
          </a:p>
          <a:p>
            <a:pPr lvl="1"/>
            <a:r>
              <a:rPr lang="en-CA" cap="none" dirty="0"/>
              <a:t>No.  IVF in Canada, with medications runs about 12,000-14,000 dollars</a:t>
            </a:r>
          </a:p>
          <a:p>
            <a:endParaRPr lang="en-US" cap="none" dirty="0"/>
          </a:p>
          <a:p>
            <a:endParaRPr lang="en-US" cap="none" dirty="0"/>
          </a:p>
        </p:txBody>
      </p:sp>
    </p:spTree>
    <p:extLst>
      <p:ext uri="{BB962C8B-B14F-4D97-AF65-F5344CB8AC3E}">
        <p14:creationId xmlns:p14="http://schemas.microsoft.com/office/powerpoint/2010/main" val="3291975030"/>
      </p:ext>
    </p:extLst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7030A0"/>
                </a:solidFill>
              </a:rPr>
              <a:t>The EASY executive Summary (1)</a:t>
            </a:r>
            <a:endParaRPr lang="en-CA" dirty="0">
              <a:solidFill>
                <a:srgbClr val="7030A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4694" y="2679700"/>
            <a:ext cx="11055415" cy="6305274"/>
          </a:xfrm>
        </p:spPr>
        <p:txBody>
          <a:bodyPr>
            <a:normAutofit lnSpcReduction="10000"/>
          </a:bodyPr>
          <a:lstStyle/>
          <a:p>
            <a:r>
              <a:rPr lang="en-US" dirty="0"/>
              <a:t>Start testing after 12 months of unprotected intercourse without conception</a:t>
            </a:r>
          </a:p>
          <a:p>
            <a:pPr lvl="1"/>
            <a:r>
              <a:rPr lang="en-US" dirty="0">
                <a:solidFill>
                  <a:srgbClr val="7030A0"/>
                </a:solidFill>
              </a:rPr>
              <a:t>Eggs</a:t>
            </a:r>
          </a:p>
          <a:p>
            <a:pPr lvl="2"/>
            <a:r>
              <a:rPr lang="en-US" dirty="0"/>
              <a:t>Day 3 FSH, Estradiol, TSH</a:t>
            </a:r>
          </a:p>
          <a:p>
            <a:pPr lvl="2"/>
            <a:r>
              <a:rPr lang="en-US" dirty="0"/>
              <a:t>AMH (</a:t>
            </a:r>
            <a:r>
              <a:rPr lang="en-US" cap="none" dirty="0"/>
              <a:t>not considered a ‘routine’ test, but can be very helpful in treatment planning and timing)</a:t>
            </a:r>
          </a:p>
          <a:p>
            <a:pPr lvl="1"/>
            <a:r>
              <a:rPr lang="en-US" dirty="0">
                <a:solidFill>
                  <a:srgbClr val="7030A0"/>
                </a:solidFill>
              </a:rPr>
              <a:t>Anatomy</a:t>
            </a:r>
          </a:p>
          <a:p>
            <a:pPr lvl="2"/>
            <a:r>
              <a:rPr lang="en-US" dirty="0"/>
              <a:t>HSG </a:t>
            </a:r>
            <a:r>
              <a:rPr lang="en-US" cap="none" dirty="0"/>
              <a:t>(antibiotics only if tubes blocked at time of HSG)</a:t>
            </a:r>
          </a:p>
          <a:p>
            <a:pPr lvl="1"/>
            <a:r>
              <a:rPr lang="en-US" dirty="0">
                <a:solidFill>
                  <a:srgbClr val="7030A0"/>
                </a:solidFill>
              </a:rPr>
              <a:t>Sperm</a:t>
            </a:r>
          </a:p>
          <a:p>
            <a:pPr lvl="2"/>
            <a:r>
              <a:rPr lang="en-US" dirty="0"/>
              <a:t>Semen analysis</a:t>
            </a:r>
          </a:p>
          <a:p>
            <a:pPr lvl="1"/>
            <a:r>
              <a:rPr lang="en-CA" dirty="0">
                <a:solidFill>
                  <a:srgbClr val="7030A0"/>
                </a:solidFill>
              </a:rPr>
              <a:t>Y</a:t>
            </a:r>
            <a:r>
              <a:rPr lang="en-US" dirty="0" err="1">
                <a:solidFill>
                  <a:srgbClr val="7030A0"/>
                </a:solidFill>
              </a:rPr>
              <a:t>es</a:t>
            </a:r>
            <a:endParaRPr lang="en-US" dirty="0">
              <a:solidFill>
                <a:srgbClr val="7030A0"/>
              </a:solidFill>
            </a:endParaRPr>
          </a:p>
          <a:p>
            <a:pPr lvl="2"/>
            <a:r>
              <a:rPr lang="en-CA" dirty="0"/>
              <a:t>T</a:t>
            </a:r>
            <a:r>
              <a:rPr lang="en-US" dirty="0"/>
              <a:t>here’s a high likelihood that eventually you will become pregnant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559915982"/>
      </p:ext>
    </p:extLst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7030A0"/>
                </a:solidFill>
              </a:rPr>
              <a:t>The EASY executive Summary (2)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History and physical</a:t>
            </a:r>
          </a:p>
          <a:p>
            <a:r>
              <a:rPr lang="en-US" dirty="0"/>
              <a:t>Evaluate the male partner</a:t>
            </a:r>
          </a:p>
          <a:p>
            <a:r>
              <a:rPr lang="en-US" dirty="0"/>
              <a:t>Over 35, start after 6 months</a:t>
            </a:r>
          </a:p>
          <a:p>
            <a:r>
              <a:rPr lang="en-US" dirty="0"/>
              <a:t>Start earlier if </a:t>
            </a:r>
          </a:p>
          <a:p>
            <a:pPr lvl="1"/>
            <a:r>
              <a:rPr lang="en-US" dirty="0"/>
              <a:t>abnormal cycles</a:t>
            </a:r>
          </a:p>
          <a:p>
            <a:pPr lvl="1"/>
            <a:r>
              <a:rPr lang="en-US" dirty="0"/>
              <a:t>Endometriosis</a:t>
            </a:r>
          </a:p>
          <a:p>
            <a:pPr lvl="1"/>
            <a:r>
              <a:rPr lang="en-US" dirty="0"/>
              <a:t>other conditions</a:t>
            </a:r>
          </a:p>
          <a:p>
            <a:r>
              <a:rPr lang="en-US" dirty="0"/>
              <a:t>Refer immediately for </a:t>
            </a:r>
          </a:p>
          <a:p>
            <a:pPr lvl="1"/>
            <a:r>
              <a:rPr lang="en-US" dirty="0"/>
              <a:t>Single/same-sex relationships</a:t>
            </a:r>
          </a:p>
          <a:p>
            <a:pPr lvl="1"/>
            <a:r>
              <a:rPr lang="en-US" dirty="0"/>
              <a:t>Prior </a:t>
            </a:r>
            <a:r>
              <a:rPr lang="en-US" dirty="0" err="1"/>
              <a:t>gonadotoxic</a:t>
            </a:r>
            <a:r>
              <a:rPr lang="en-US" dirty="0"/>
              <a:t> treatments</a:t>
            </a:r>
          </a:p>
          <a:p>
            <a:pPr lvl="1"/>
            <a:r>
              <a:rPr lang="en-US" dirty="0"/>
              <a:t>Advanced age</a:t>
            </a:r>
          </a:p>
          <a:p>
            <a:pPr lvl="1"/>
            <a:r>
              <a:rPr lang="en-US" dirty="0"/>
              <a:t>Social Oocyte freezing</a:t>
            </a:r>
          </a:p>
          <a:p>
            <a:pPr lvl="1"/>
            <a:r>
              <a:rPr lang="en-US" dirty="0"/>
              <a:t>Prior vasectomy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509949097"/>
      </p:ext>
    </p:extLst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31481F-786F-7842-9F5A-CD5631CA03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cap="none" dirty="0"/>
              <a:t>Copy of talk:  </a:t>
            </a:r>
            <a:r>
              <a:rPr lang="en-CA" cap="none" dirty="0" err="1"/>
              <a:t>Pacificfertility.ca</a:t>
            </a:r>
            <a:endParaRPr lang="en-US" cap="non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1CF150-5541-E345-BAFD-CC9D3D841C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cap="none" dirty="0"/>
              <a:t>Should I be taking progesterone in the luteal phase</a:t>
            </a:r>
          </a:p>
          <a:p>
            <a:r>
              <a:rPr lang="en-US" cap="none" dirty="0"/>
              <a:t>Should I be taking progesterone in the luteal phase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CC73838-D11B-014A-AC2A-96A47D4BC37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53" r="20975" b="32473"/>
          <a:stretch/>
        </p:blipFill>
        <p:spPr>
          <a:xfrm>
            <a:off x="0" y="2400300"/>
            <a:ext cx="13025331" cy="6147352"/>
          </a:xfrm>
          <a:prstGeom prst="rect">
            <a:avLst/>
          </a:prstGeom>
        </p:spPr>
      </p:pic>
      <p:sp>
        <p:nvSpPr>
          <p:cNvPr id="8" name="Left Arrow 7">
            <a:extLst>
              <a:ext uri="{FF2B5EF4-FFF2-40B4-BE49-F238E27FC236}">
                <a16:creationId xmlns:a16="http://schemas.microsoft.com/office/drawing/2014/main" id="{533CED1F-43F7-2C43-AFDD-E6D8B26E2675}"/>
              </a:ext>
            </a:extLst>
          </p:cNvPr>
          <p:cNvSpPr/>
          <p:nvPr/>
        </p:nvSpPr>
        <p:spPr>
          <a:xfrm rot="8811912">
            <a:off x="2942796" y="2724175"/>
            <a:ext cx="3502409" cy="2393508"/>
          </a:xfrm>
          <a:prstGeom prst="lef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948367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7030A0"/>
                </a:solidFill>
              </a:rPr>
              <a:t>objectives</a:t>
            </a:r>
            <a:endParaRPr lang="en-CA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sz="2800" dirty="0"/>
              <a:t>To provide guidance for the timing of fertility investigation and workup in healthy male and female adults. </a:t>
            </a:r>
            <a:endParaRPr lang="en-CA" sz="2800" dirty="0"/>
          </a:p>
          <a:p>
            <a:r>
              <a:rPr lang="en-US" sz="2800" dirty="0"/>
              <a:t>To highlight cases that may need early referrals or specialist workup. </a:t>
            </a:r>
            <a:endParaRPr lang="en-CA" sz="2800" dirty="0"/>
          </a:p>
          <a:p>
            <a:r>
              <a:rPr lang="en-US" sz="2800" dirty="0"/>
              <a:t>To review ways to manage common fertility questions in the office.</a:t>
            </a:r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pacificfertility.ca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651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7030A0"/>
                </a:solidFill>
              </a:rPr>
              <a:t>outline</a:t>
            </a:r>
            <a:endParaRPr lang="en-CA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Fertility statistics</a:t>
            </a:r>
          </a:p>
          <a:p>
            <a:r>
              <a:rPr lang="en-US" dirty="0"/>
              <a:t>When to start testing</a:t>
            </a:r>
          </a:p>
          <a:p>
            <a:r>
              <a:rPr lang="en-US" dirty="0"/>
              <a:t>How to test</a:t>
            </a:r>
          </a:p>
          <a:p>
            <a:r>
              <a:rPr lang="en-US" dirty="0"/>
              <a:t>Why to test</a:t>
            </a:r>
          </a:p>
          <a:p>
            <a:r>
              <a:rPr lang="en-US" dirty="0"/>
              <a:t>Common office questions</a:t>
            </a:r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pacificfertility.ca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9818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7030A0"/>
                </a:solidFill>
              </a:rPr>
              <a:t>When to start testing?</a:t>
            </a:r>
            <a:endParaRPr lang="en-CA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Diagnostic evaluation should start after 12 months of regular unprotected intercourse in women under age 35</a:t>
            </a:r>
          </a:p>
          <a:p>
            <a:r>
              <a:rPr lang="en-US" dirty="0"/>
              <a:t>85% of couples will achieve pregnancy in that time frame</a:t>
            </a:r>
          </a:p>
          <a:p>
            <a:r>
              <a:rPr lang="en-US" dirty="0"/>
              <a:t>95% of couples will achieve pregnancy in the year following</a:t>
            </a:r>
          </a:p>
          <a:p>
            <a:r>
              <a:rPr lang="en-US" dirty="0"/>
              <a:t>So if a couple has been trying for a year without success, start testing</a:t>
            </a:r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pacificfertility.ca</a:t>
            </a:r>
          </a:p>
        </p:txBody>
      </p:sp>
    </p:spTree>
    <p:extLst>
      <p:ext uri="{BB962C8B-B14F-4D97-AF65-F5344CB8AC3E}">
        <p14:creationId xmlns:p14="http://schemas.microsoft.com/office/powerpoint/2010/main" val="26101854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7030A0"/>
                </a:solidFill>
              </a:rPr>
              <a:t>When to start testing?</a:t>
            </a:r>
            <a:endParaRPr lang="en-CA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Should you test sooner in some people?</a:t>
            </a:r>
          </a:p>
          <a:p>
            <a:pPr lvl="1"/>
            <a:r>
              <a:rPr lang="en-US" sz="2800" dirty="0"/>
              <a:t>History of </a:t>
            </a:r>
            <a:r>
              <a:rPr lang="en-US" sz="2800" dirty="0" err="1"/>
              <a:t>oligomenorrhea</a:t>
            </a:r>
            <a:r>
              <a:rPr lang="en-US" sz="2800" dirty="0"/>
              <a:t>/amenorrhea</a:t>
            </a:r>
          </a:p>
          <a:p>
            <a:pPr lvl="1"/>
            <a:r>
              <a:rPr lang="en-US" sz="2800" dirty="0"/>
              <a:t>Suspected pelvic disease (prior STI, endometriosis </a:t>
            </a:r>
            <a:r>
              <a:rPr lang="en-US" sz="2800" dirty="0" err="1"/>
              <a:t>etc</a:t>
            </a:r>
            <a:r>
              <a:rPr lang="en-US" sz="2800" dirty="0"/>
              <a:t>)</a:t>
            </a:r>
          </a:p>
          <a:p>
            <a:pPr lvl="1"/>
            <a:r>
              <a:rPr lang="en-US" sz="2800" dirty="0"/>
              <a:t>Known/suspect male factor</a:t>
            </a:r>
          </a:p>
          <a:p>
            <a:pPr lvl="1"/>
            <a:r>
              <a:rPr lang="en-US" sz="2800" dirty="0"/>
              <a:t>Women planning to use donor semen or freeze their eggs</a:t>
            </a:r>
          </a:p>
          <a:p>
            <a:pPr lvl="1"/>
            <a:r>
              <a:rPr lang="en-US" sz="2800" dirty="0"/>
              <a:t>Women over age 35 – start after 6 months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pacificfertility.ca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01014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rgbClr val="7030A0"/>
                </a:solidFill>
              </a:rPr>
              <a:t>What is the diagnostic evaluation?</a:t>
            </a:r>
            <a:endParaRPr lang="en-CA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sz="4800" dirty="0">
                <a:solidFill>
                  <a:srgbClr val="7030A0"/>
                </a:solidFill>
              </a:rPr>
              <a:t>It’s </a:t>
            </a:r>
            <a:r>
              <a:rPr lang="en-US" sz="4800" cap="all" dirty="0">
                <a:solidFill>
                  <a:srgbClr val="7030A0"/>
                </a:solidFill>
              </a:rPr>
              <a:t>e-a-s-y</a:t>
            </a:r>
          </a:p>
          <a:p>
            <a:pPr lvl="1"/>
            <a:r>
              <a:rPr lang="en-US" sz="4400" dirty="0">
                <a:solidFill>
                  <a:srgbClr val="7030A0"/>
                </a:solidFill>
              </a:rPr>
              <a:t>E</a:t>
            </a:r>
            <a:r>
              <a:rPr lang="en-US" sz="2800" dirty="0"/>
              <a:t>ggs</a:t>
            </a:r>
          </a:p>
          <a:p>
            <a:pPr lvl="1"/>
            <a:r>
              <a:rPr lang="en-US" sz="4400" dirty="0">
                <a:solidFill>
                  <a:srgbClr val="7030A0"/>
                </a:solidFill>
              </a:rPr>
              <a:t>A</a:t>
            </a:r>
            <a:r>
              <a:rPr lang="en-US" sz="2800" dirty="0"/>
              <a:t>natomy</a:t>
            </a:r>
          </a:p>
          <a:p>
            <a:pPr lvl="1"/>
            <a:r>
              <a:rPr lang="en-US" sz="4400" dirty="0">
                <a:solidFill>
                  <a:srgbClr val="7030A0"/>
                </a:solidFill>
              </a:rPr>
              <a:t>S</a:t>
            </a:r>
            <a:r>
              <a:rPr lang="en-US" sz="2800" dirty="0"/>
              <a:t>perm</a:t>
            </a:r>
          </a:p>
          <a:p>
            <a:pPr lvl="1"/>
            <a:r>
              <a:rPr lang="en-US" sz="4400" dirty="0">
                <a:solidFill>
                  <a:srgbClr val="7030A0"/>
                </a:solidFill>
              </a:rPr>
              <a:t>Y</a:t>
            </a:r>
            <a:r>
              <a:rPr lang="en-US" sz="2800" dirty="0"/>
              <a:t>ES - most patients you see will eventually become pregnant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pacificfertility.ca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31300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>
                <a:solidFill>
                  <a:srgbClr val="7030A0"/>
                </a:solidFill>
              </a:rPr>
              <a:t>Eggs. </a:t>
            </a:r>
            <a:r>
              <a:rPr lang="en-CA" dirty="0"/>
              <a:t>EASY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474726" indent="-474726" defTabSz="519937">
              <a:spcBef>
                <a:spcPts val="600"/>
              </a:spcBef>
              <a:defRPr sz="3827"/>
            </a:pPr>
            <a:r>
              <a:rPr lang="en-US" sz="3100" cap="none" dirty="0"/>
              <a:t>You need eggs to get pregnant - your eggs or someone else’s</a:t>
            </a:r>
          </a:p>
          <a:p>
            <a:pPr marL="474726" indent="-474726" defTabSz="519937">
              <a:spcBef>
                <a:spcPts val="600"/>
              </a:spcBef>
              <a:defRPr sz="3827"/>
            </a:pPr>
            <a:r>
              <a:rPr lang="en-US" sz="3100" cap="none" dirty="0"/>
              <a:t>Most often, the menstrual history will uncover problems with regular ovulation and hence cycle regularity</a:t>
            </a:r>
          </a:p>
          <a:p>
            <a:pPr marL="1124956" lvl="1" indent="-474726" defTabSz="519937">
              <a:spcBef>
                <a:spcPts val="600"/>
              </a:spcBef>
              <a:defRPr sz="3827"/>
            </a:pPr>
            <a:r>
              <a:rPr lang="en-US" sz="2816" cap="none" dirty="0">
                <a:solidFill>
                  <a:srgbClr val="7030A0"/>
                </a:solidFill>
              </a:rPr>
              <a:t>This can be enhanced with basal body temperature charting, LH kits to detect the LH surge, and </a:t>
            </a:r>
            <a:r>
              <a:rPr lang="en-US" sz="2816" cap="none" dirty="0" err="1">
                <a:solidFill>
                  <a:srgbClr val="7030A0"/>
                </a:solidFill>
              </a:rPr>
              <a:t>moliminal</a:t>
            </a:r>
            <a:r>
              <a:rPr lang="en-US" sz="2816" cap="none" dirty="0">
                <a:solidFill>
                  <a:srgbClr val="7030A0"/>
                </a:solidFill>
              </a:rPr>
              <a:t> symptoms</a:t>
            </a:r>
          </a:p>
          <a:p>
            <a:pPr marL="1124956" lvl="1" indent="-474726" defTabSz="519937">
              <a:spcBef>
                <a:spcPts val="600"/>
              </a:spcBef>
              <a:defRPr sz="3827"/>
            </a:pPr>
            <a:r>
              <a:rPr lang="en-US" sz="2816" cap="none" dirty="0">
                <a:solidFill>
                  <a:srgbClr val="7030A0"/>
                </a:solidFill>
              </a:rPr>
              <a:t>If they’ve done BBT charting and it shows a temperature spike, they don’t have to keep charting</a:t>
            </a:r>
          </a:p>
          <a:p>
            <a:pPr marL="474726" indent="-474726" defTabSz="519937">
              <a:spcBef>
                <a:spcPts val="600"/>
              </a:spcBef>
              <a:defRPr sz="3827"/>
            </a:pPr>
            <a:r>
              <a:rPr lang="en-US" sz="3100" cap="none" dirty="0"/>
              <a:t>If they have irregular cycles, then they need a referral for diagnostic evaluation, and ovulation induction if indicated</a:t>
            </a:r>
          </a:p>
          <a:p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pacificfertility.ca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18073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>
                <a:solidFill>
                  <a:srgbClr val="7030A0"/>
                </a:solidFill>
              </a:rPr>
              <a:t>Eggs. </a:t>
            </a:r>
            <a:r>
              <a:rPr lang="en-CA" dirty="0"/>
              <a:t>EASY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474726" indent="-474726" defTabSz="519937">
              <a:spcBef>
                <a:spcPts val="600"/>
              </a:spcBef>
              <a:defRPr sz="3827"/>
            </a:pPr>
            <a:r>
              <a:rPr lang="en-US" sz="3100" dirty="0"/>
              <a:t>So regular cycles usually means a person has eggs</a:t>
            </a:r>
          </a:p>
          <a:p>
            <a:pPr marL="474726" indent="-474726" defTabSz="519937">
              <a:spcBef>
                <a:spcPts val="600"/>
              </a:spcBef>
              <a:defRPr sz="3827"/>
            </a:pPr>
            <a:r>
              <a:rPr lang="en-US" sz="3100" cap="none" dirty="0"/>
              <a:t>How do you test eggs? – we worry about quantity and quality</a:t>
            </a:r>
          </a:p>
          <a:p>
            <a:pPr marL="1124956" lvl="1" indent="-474726" defTabSz="519937">
              <a:spcBef>
                <a:spcPts val="600"/>
              </a:spcBef>
              <a:defRPr sz="3827"/>
            </a:pPr>
            <a:r>
              <a:rPr lang="en-US" sz="2816" cap="none" dirty="0"/>
              <a:t>The best test is to take an egg out, looks at it, and try to fertilize it – impractical – but the only quality test</a:t>
            </a:r>
          </a:p>
          <a:p>
            <a:pPr marL="474726" lvl="1" indent="-474726" defTabSz="519937">
              <a:spcBef>
                <a:spcPts val="600"/>
              </a:spcBef>
              <a:defRPr sz="3827"/>
            </a:pPr>
            <a:r>
              <a:rPr lang="en-US" sz="3100" dirty="0"/>
              <a:t>Quantity?  W</a:t>
            </a:r>
            <a:r>
              <a:rPr lang="en-US" sz="3100" cap="none" dirty="0"/>
              <a:t>e rely on substitute markers for eggs – this is known as </a:t>
            </a:r>
            <a:r>
              <a:rPr lang="en-US" sz="3200" i="1" cap="none" dirty="0"/>
              <a:t>ovarian reserve testing</a:t>
            </a:r>
          </a:p>
          <a:p>
            <a:pPr marL="1775185" lvl="4" indent="-474726" defTabSz="519937">
              <a:spcBef>
                <a:spcPts val="600"/>
              </a:spcBef>
              <a:defRPr sz="3827"/>
            </a:pPr>
            <a:r>
              <a:rPr lang="en-US" sz="3100" cap="none" dirty="0">
                <a:solidFill>
                  <a:srgbClr val="7030A0"/>
                </a:solidFill>
              </a:rPr>
              <a:t>Age</a:t>
            </a:r>
          </a:p>
          <a:p>
            <a:pPr marL="1775185" lvl="4" indent="-474726" defTabSz="519937">
              <a:spcBef>
                <a:spcPts val="600"/>
              </a:spcBef>
              <a:defRPr sz="3827"/>
            </a:pPr>
            <a:r>
              <a:rPr lang="en-US" sz="3100" cap="none" dirty="0">
                <a:solidFill>
                  <a:srgbClr val="7030A0"/>
                </a:solidFill>
              </a:rPr>
              <a:t>Prior conception</a:t>
            </a:r>
          </a:p>
          <a:p>
            <a:pPr marL="1775185" lvl="4" indent="-474726" defTabSz="519937">
              <a:spcBef>
                <a:spcPts val="600"/>
              </a:spcBef>
              <a:defRPr sz="3827"/>
            </a:pPr>
            <a:r>
              <a:rPr lang="en-US" sz="3100" cap="none" dirty="0">
                <a:solidFill>
                  <a:srgbClr val="7030A0"/>
                </a:solidFill>
              </a:rPr>
              <a:t>Tests</a:t>
            </a:r>
          </a:p>
          <a:p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pacificfertility.ca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6347931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ppt/theme/theme2.xml><?xml version="1.0" encoding="utf-8"?>
<a:theme xmlns:a="http://schemas.openxmlformats.org/drawingml/2006/main" name="BrushedCanvas">
  <a:themeElements>
    <a:clrScheme name="BrushedCanvas">
      <a:dk1>
        <a:srgbClr val="000000"/>
      </a:dk1>
      <a:lt1>
        <a:srgbClr val="FFFFFF"/>
      </a:lt1>
      <a:dk2>
        <a:srgbClr val="61615E"/>
      </a:dk2>
      <a:lt2>
        <a:srgbClr val="CECECA"/>
      </a:lt2>
      <a:accent1>
        <a:srgbClr val="648FC7"/>
      </a:accent1>
      <a:accent2>
        <a:srgbClr val="77B06D"/>
      </a:accent2>
      <a:accent3>
        <a:srgbClr val="E0BC59"/>
      </a:accent3>
      <a:accent4>
        <a:srgbClr val="EB925B"/>
      </a:accent4>
      <a:accent5>
        <a:srgbClr val="C56667"/>
      </a:accent5>
      <a:accent6>
        <a:srgbClr val="927AB0"/>
      </a:accent6>
      <a:hlink>
        <a:srgbClr val="0000FF"/>
      </a:hlink>
      <a:folHlink>
        <a:srgbClr val="FF00FF"/>
      </a:folHlink>
    </a:clrScheme>
    <a:fontScheme name="BrushedCanvas">
      <a:majorFont>
        <a:latin typeface="Palatino"/>
        <a:ea typeface="Palatino"/>
        <a:cs typeface="Palatino"/>
      </a:majorFont>
      <a:minorFont>
        <a:latin typeface="Palatino"/>
        <a:ea typeface="Palatino"/>
        <a:cs typeface="Palatino"/>
      </a:minorFont>
    </a:fontScheme>
    <a:fmtScheme name="BrushedCanva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none" strike="noStrike" cap="none" spc="0" normalizeH="0" baseline="0">
            <a:ln>
              <a:noFill/>
            </a:ln>
            <a:solidFill>
              <a:srgbClr val="F5F8EB"/>
            </a:solidFill>
            <a:effectLst/>
            <a:uFillTx/>
            <a:latin typeface="+mn-lt"/>
            <a:ea typeface="+mn-ea"/>
            <a:cs typeface="+mn-cs"/>
            <a:sym typeface="Palatin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717D75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546056"/>
            </a:solidFill>
            <a:effectLst/>
            <a:uFillTx/>
            <a:latin typeface="+mn-lt"/>
            <a:ea typeface="+mn-ea"/>
            <a:cs typeface="+mn-cs"/>
            <a:sym typeface="Palatin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TM04033925[[fn=Droplet]]</Template>
  <TotalTime>784</TotalTime>
  <Words>1785</Words>
  <Application>Microsoft Macintosh PowerPoint</Application>
  <PresentationFormat>Custom</PresentationFormat>
  <Paragraphs>226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3" baseType="lpstr">
      <vt:lpstr>Arial</vt:lpstr>
      <vt:lpstr>Helvetica Neue</vt:lpstr>
      <vt:lpstr>Tw Cen MT</vt:lpstr>
      <vt:lpstr>Droplet</vt:lpstr>
      <vt:lpstr>Infertility for the Family Doctor</vt:lpstr>
      <vt:lpstr>disclosure</vt:lpstr>
      <vt:lpstr>objectives</vt:lpstr>
      <vt:lpstr>outline</vt:lpstr>
      <vt:lpstr>When to start testing?</vt:lpstr>
      <vt:lpstr>When to start testing?</vt:lpstr>
      <vt:lpstr>What is the diagnostic evaluation?</vt:lpstr>
      <vt:lpstr>Eggs. EASY</vt:lpstr>
      <vt:lpstr>Eggs. EASY</vt:lpstr>
      <vt:lpstr>Eggs. EASY</vt:lpstr>
      <vt:lpstr>Eggs. EASY</vt:lpstr>
      <vt:lpstr>Eggs. EASY</vt:lpstr>
      <vt:lpstr>Eggs. EASY</vt:lpstr>
      <vt:lpstr>Eggs. EASY</vt:lpstr>
      <vt:lpstr>Summary - Eggs. EASY</vt:lpstr>
      <vt:lpstr>Anatomy. EASY</vt:lpstr>
      <vt:lpstr>Anatomy. EASY</vt:lpstr>
      <vt:lpstr>Sperm. EASY</vt:lpstr>
      <vt:lpstr>Sperm. EASY</vt:lpstr>
      <vt:lpstr>Sperm. EASY</vt:lpstr>
      <vt:lpstr>Sperm. EASY</vt:lpstr>
      <vt:lpstr>Sperm. EASY</vt:lpstr>
      <vt:lpstr>EAS.Y – what about the Y?</vt:lpstr>
      <vt:lpstr>Common fertility office questions</vt:lpstr>
      <vt:lpstr>Common fertility office questions</vt:lpstr>
      <vt:lpstr>Common fertility office questions</vt:lpstr>
      <vt:lpstr>The EASY executive Summary (1)</vt:lpstr>
      <vt:lpstr>The EASY executive Summary (2)</vt:lpstr>
      <vt:lpstr>Copy of talk:  Pacificfertility.ca</vt:lpstr>
    </vt:vector>
  </TitlesOfParts>
  <LinksUpToDate>false</LinksUpToDate>
  <SharedDoc>false</SharedDoc>
  <HyperlinksChanged>false</HyperlinksChanged>
  <AppVersion>16.0009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Infertility for the Family Doctor</dc:title>
  <dc:creator>Ken Seethram</dc:creator>
  <cp:lastModifiedBy>margo ertman</cp:lastModifiedBy>
  <cp:revision>25</cp:revision>
  <dcterms:modified xsi:type="dcterms:W3CDTF">2018-04-13T05:23:45Z</dcterms:modified>
</cp:coreProperties>
</file>